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8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10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1.xml" ContentType="application/vnd.openxmlformats-officedocument.drawingml.chartshape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9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0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  <p:sldMasterId id="2147483652" r:id="rId2"/>
    <p:sldMasterId id="2147483648" r:id="rId3"/>
    <p:sldMasterId id="2147483650" r:id="rId4"/>
    <p:sldMasterId id="2147483654" r:id="rId5"/>
    <p:sldMasterId id="2147483658" r:id="rId6"/>
    <p:sldMasterId id="2147483660" r:id="rId7"/>
    <p:sldMasterId id="2147483662" r:id="rId8"/>
    <p:sldMasterId id="2147483664" r:id="rId9"/>
    <p:sldMasterId id="2147483666" r:id="rId10"/>
    <p:sldMasterId id="2147483668" r:id="rId11"/>
  </p:sldMasterIdLst>
  <p:notesMasterIdLst>
    <p:notesMasterId r:id="rId43"/>
  </p:notesMasterIdLst>
  <p:handoutMasterIdLst>
    <p:handoutMasterId r:id="rId44"/>
  </p:handoutMasterIdLst>
  <p:sldIdLst>
    <p:sldId id="364" r:id="rId12"/>
    <p:sldId id="397" r:id="rId13"/>
    <p:sldId id="402" r:id="rId14"/>
    <p:sldId id="285" r:id="rId15"/>
    <p:sldId id="365" r:id="rId16"/>
    <p:sldId id="399" r:id="rId17"/>
    <p:sldId id="398" r:id="rId18"/>
    <p:sldId id="384" r:id="rId19"/>
    <p:sldId id="371" r:id="rId20"/>
    <p:sldId id="401" r:id="rId21"/>
    <p:sldId id="403" r:id="rId22"/>
    <p:sldId id="305" r:id="rId23"/>
    <p:sldId id="372" r:id="rId24"/>
    <p:sldId id="378" r:id="rId25"/>
    <p:sldId id="394" r:id="rId26"/>
    <p:sldId id="395" r:id="rId27"/>
    <p:sldId id="376" r:id="rId28"/>
    <p:sldId id="377" r:id="rId29"/>
    <p:sldId id="400" r:id="rId30"/>
    <p:sldId id="393" r:id="rId31"/>
    <p:sldId id="367" r:id="rId32"/>
    <p:sldId id="396" r:id="rId33"/>
    <p:sldId id="381" r:id="rId34"/>
    <p:sldId id="392" r:id="rId35"/>
    <p:sldId id="387" r:id="rId36"/>
    <p:sldId id="391" r:id="rId37"/>
    <p:sldId id="389" r:id="rId38"/>
    <p:sldId id="404" r:id="rId39"/>
    <p:sldId id="405" r:id="rId40"/>
    <p:sldId id="380" r:id="rId41"/>
    <p:sldId id="283" r:id="rId42"/>
  </p:sldIdLst>
  <p:sldSz cx="12192000" cy="6858000"/>
  <p:notesSz cx="6797675" cy="987425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MF_startowe" id="{39D62F48-E917-4904-BC48-DFF526BCB5FC}">
          <p14:sldIdLst>
            <p14:sldId id="364"/>
          </p14:sldIdLst>
        </p14:section>
        <p14:section name="Cele" id="{5F5C5854-BAB1-4AB6-A894-A7450BEFCDD6}">
          <p14:sldIdLst>
            <p14:sldId id="397"/>
            <p14:sldId id="402"/>
          </p14:sldIdLst>
        </p14:section>
        <p14:section name="Dochody podatkowe" id="{074E6FB9-39E9-49C4-B383-1C5FE801439B}">
          <p14:sldIdLst>
            <p14:sldId id="285"/>
            <p14:sldId id="365"/>
            <p14:sldId id="399"/>
            <p14:sldId id="398"/>
            <p14:sldId id="384"/>
            <p14:sldId id="371"/>
            <p14:sldId id="401"/>
            <p14:sldId id="403"/>
            <p14:sldId id="305"/>
          </p14:sldIdLst>
        </p14:section>
        <p14:section name="Potrzeby finansowe" id="{CC9A2F21-3D96-4932-8233-D1DD86E6763A}">
          <p14:sldIdLst>
            <p14:sldId id="372"/>
            <p14:sldId id="378"/>
            <p14:sldId id="394"/>
            <p14:sldId id="395"/>
            <p14:sldId id="376"/>
            <p14:sldId id="377"/>
            <p14:sldId id="400"/>
            <p14:sldId id="393"/>
            <p14:sldId id="367"/>
            <p14:sldId id="396"/>
            <p14:sldId id="381"/>
            <p14:sldId id="392"/>
            <p14:sldId id="387"/>
            <p14:sldId id="391"/>
            <p14:sldId id="389"/>
            <p14:sldId id="404"/>
            <p14:sldId id="405"/>
          </p14:sldIdLst>
        </p14:section>
        <p14:section name="rezerwa" id="{15077168-463D-4D31-A5C1-EFA8E52E7E27}">
          <p14:sldIdLst>
            <p14:sldId id="380"/>
            <p14:sldId id="283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sik Aldona" initials="PA" lastIdx="1" clrIdx="0">
    <p:extLst>
      <p:ext uri="{19B8F6BF-5375-455C-9EA6-DF929625EA0E}">
        <p15:presenceInfo xmlns:p15="http://schemas.microsoft.com/office/powerpoint/2012/main" userId="S::Aldona.Pasik@mf.gov.pl::324c2e03-3d0f-48fa-9cf5-71176f5699d5" providerId="AD"/>
      </p:ext>
    </p:extLst>
  </p:cmAuthor>
  <p:cmAuthor id="2" name="Wiącek Dariusz" initials="WD" lastIdx="1" clrIdx="1">
    <p:extLst>
      <p:ext uri="{19B8F6BF-5375-455C-9EA6-DF929625EA0E}">
        <p15:presenceInfo xmlns:p15="http://schemas.microsoft.com/office/powerpoint/2012/main" userId="S::Dariusz.Wiacek@mf.gov.pl::0a3349e8-c8bd-47f3-87b4-b3b8f053b09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AFE"/>
    <a:srgbClr val="800000"/>
    <a:srgbClr val="FBFE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64" autoAdjust="0"/>
    <p:restoredTop sz="94660"/>
  </p:normalViewPr>
  <p:slideViewPr>
    <p:cSldViewPr showGuides="1">
      <p:cViewPr varScale="1">
        <p:scale>
          <a:sx n="135" d="100"/>
          <a:sy n="135" d="100"/>
        </p:scale>
        <p:origin x="96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105" d="100"/>
          <a:sy n="105" d="100"/>
        </p:scale>
        <p:origin x="2496" y="12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slide" Target="slides/slide28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9" Type="http://schemas.openxmlformats.org/officeDocument/2006/relationships/slide" Target="slides/slide18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commentAuthors" Target="commentAuthor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4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presProps" Target="presProps.xml"/><Relationship Id="rId20" Type="http://schemas.openxmlformats.org/officeDocument/2006/relationships/slide" Target="slides/slide9.xml"/><Relationship Id="rId41" Type="http://schemas.openxmlformats.org/officeDocument/2006/relationships/slide" Target="slides/slide3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ADWX\Desktop\PROJEKT\Aktualizacja%20na%202024\PIT%20i%20CIT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ADWX\Desktop\PROJEKT\Aktualizacja%20na%202024\PIT%20i%20CIT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ADWX\Desktop\PROJEKT\Aktualizacja%20na%202024\Kopia%20roboczy%20do%20prezentacji%202024%2005%2006.xlsx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PIT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Arkusz1!$B$18</c:f>
              <c:strCache>
                <c:ptCount val="1"/>
                <c:pt idx="0">
                  <c:v>obecnie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Arkusz1!$A$19:$A$23</c:f>
              <c:strCache>
                <c:ptCount val="5"/>
                <c:pt idx="0">
                  <c:v>Gminy </c:v>
                </c:pt>
                <c:pt idx="1">
                  <c:v>Mnpp</c:v>
                </c:pt>
                <c:pt idx="2">
                  <c:v>Powiaty</c:v>
                </c:pt>
                <c:pt idx="3">
                  <c:v>Województwa</c:v>
                </c:pt>
                <c:pt idx="4">
                  <c:v>JST</c:v>
                </c:pt>
              </c:strCache>
            </c:strRef>
          </c:cat>
          <c:val>
            <c:numRef>
              <c:f>Arkusz1!$B$19:$B$23</c:f>
              <c:numCache>
                <c:formatCode>#,##0</c:formatCode>
                <c:ptCount val="5"/>
                <c:pt idx="0">
                  <c:v>35259093836</c:v>
                </c:pt>
                <c:pt idx="1">
                  <c:v>37551569666</c:v>
                </c:pt>
                <c:pt idx="2">
                  <c:v>9372554766</c:v>
                </c:pt>
                <c:pt idx="3">
                  <c:v>2693979701</c:v>
                </c:pt>
                <c:pt idx="4">
                  <c:v>84877197969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F9-425B-A08C-939BE0C53D64}"/>
            </c:ext>
          </c:extLst>
        </c:ser>
        <c:ser>
          <c:idx val="1"/>
          <c:order val="1"/>
          <c:tx>
            <c:strRef>
              <c:f>Arkusz1!$C$18</c:f>
              <c:strCache>
                <c:ptCount val="1"/>
                <c:pt idx="0">
                  <c:v> projekt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Arkusz1!$A$19:$A$23</c:f>
              <c:strCache>
                <c:ptCount val="5"/>
                <c:pt idx="0">
                  <c:v>Gminy </c:v>
                </c:pt>
                <c:pt idx="1">
                  <c:v>Mnpp</c:v>
                </c:pt>
                <c:pt idx="2">
                  <c:v>Powiaty</c:v>
                </c:pt>
                <c:pt idx="3">
                  <c:v>Województwa</c:v>
                </c:pt>
                <c:pt idx="4">
                  <c:v>JST</c:v>
                </c:pt>
              </c:strCache>
            </c:strRef>
          </c:cat>
          <c:val>
            <c:numRef>
              <c:f>Arkusz1!$C$19:$C$23</c:f>
              <c:numCache>
                <c:formatCode>#,##0</c:formatCode>
                <c:ptCount val="5"/>
                <c:pt idx="0">
                  <c:v>73722680735.891678</c:v>
                </c:pt>
                <c:pt idx="1">
                  <c:v>61437621269.138397</c:v>
                </c:pt>
                <c:pt idx="2">
                  <c:v>18147121411.911777</c:v>
                </c:pt>
                <c:pt idx="3">
                  <c:v>2758139763.4577456</c:v>
                </c:pt>
                <c:pt idx="4">
                  <c:v>156065563180.3996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CF9-425B-A08C-939BE0C53D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1938403775"/>
        <c:axId val="1938404191"/>
      </c:barChart>
      <c:catAx>
        <c:axId val="193840377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938404191"/>
        <c:crosses val="autoZero"/>
        <c:auto val="1"/>
        <c:lblAlgn val="ctr"/>
        <c:lblOffset val="100"/>
        <c:noMultiLvlLbl val="0"/>
      </c:catAx>
      <c:valAx>
        <c:axId val="1938404191"/>
        <c:scaling>
          <c:orientation val="minMax"/>
          <c:max val="170000000000.00003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938403775"/>
        <c:crosses val="autoZero"/>
        <c:crossBetween val="between"/>
        <c:majorUnit val="20000000000"/>
        <c:dispUnits>
          <c:builtInUnit val="billions"/>
          <c:dispUnits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CIT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Arkusz1!$B$18</c:f>
              <c:strCache>
                <c:ptCount val="1"/>
                <c:pt idx="0">
                  <c:v>obecnie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Arkusz1!$A$26:$A$30</c:f>
              <c:strCache>
                <c:ptCount val="5"/>
                <c:pt idx="0">
                  <c:v>Gminy </c:v>
                </c:pt>
                <c:pt idx="1">
                  <c:v>Mnpp</c:v>
                </c:pt>
                <c:pt idx="2">
                  <c:v>Powiaty</c:v>
                </c:pt>
                <c:pt idx="3">
                  <c:v>Województwa</c:v>
                </c:pt>
                <c:pt idx="4">
                  <c:v>JST</c:v>
                </c:pt>
              </c:strCache>
            </c:strRef>
          </c:cat>
          <c:val>
            <c:numRef>
              <c:f>Arkusz1!$B$26:$B$30</c:f>
              <c:numCache>
                <c:formatCode>#,##0</c:formatCode>
                <c:ptCount val="5"/>
                <c:pt idx="0">
                  <c:v>2470580731</c:v>
                </c:pt>
                <c:pt idx="1">
                  <c:v>5477462767</c:v>
                </c:pt>
                <c:pt idx="2">
                  <c:v>515471391</c:v>
                </c:pt>
                <c:pt idx="3">
                  <c:v>15392952502</c:v>
                </c:pt>
                <c:pt idx="4">
                  <c:v>23856467391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C53-4788-944D-6DCA6D910ED0}"/>
            </c:ext>
          </c:extLst>
        </c:ser>
        <c:ser>
          <c:idx val="1"/>
          <c:order val="1"/>
          <c:tx>
            <c:strRef>
              <c:f>Arkusz1!$C$18</c:f>
              <c:strCache>
                <c:ptCount val="1"/>
                <c:pt idx="0">
                  <c:v> projekt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Arkusz1!$A$26:$A$30</c:f>
              <c:strCache>
                <c:ptCount val="5"/>
                <c:pt idx="0">
                  <c:v>Gminy </c:v>
                </c:pt>
                <c:pt idx="1">
                  <c:v>Mnpp</c:v>
                </c:pt>
                <c:pt idx="2">
                  <c:v>Powiaty</c:v>
                </c:pt>
                <c:pt idx="3">
                  <c:v>Województwa</c:v>
                </c:pt>
                <c:pt idx="4">
                  <c:v>JST</c:v>
                </c:pt>
              </c:strCache>
            </c:strRef>
          </c:cat>
          <c:val>
            <c:numRef>
              <c:f>Arkusz1!$C$26:$C$30</c:f>
              <c:numCache>
                <c:formatCode>#,##0</c:formatCode>
                <c:ptCount val="5"/>
                <c:pt idx="0">
                  <c:v>2483735886.5159955</c:v>
                </c:pt>
                <c:pt idx="1">
                  <c:v>5501884877.6891975</c:v>
                </c:pt>
                <c:pt idx="2">
                  <c:v>2794202872.3305001</c:v>
                </c:pt>
                <c:pt idx="3">
                  <c:v>16093716235.129198</c:v>
                </c:pt>
                <c:pt idx="4">
                  <c:v>26873539871.66489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C53-4788-944D-6DCA6D910E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1938403775"/>
        <c:axId val="1938404191"/>
      </c:barChart>
      <c:catAx>
        <c:axId val="193840377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938404191"/>
        <c:crosses val="autoZero"/>
        <c:auto val="1"/>
        <c:lblAlgn val="ctr"/>
        <c:lblOffset val="100"/>
        <c:noMultiLvlLbl val="0"/>
      </c:catAx>
      <c:valAx>
        <c:axId val="1938404191"/>
        <c:scaling>
          <c:orientation val="minMax"/>
          <c:max val="360000000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938403775"/>
        <c:crosses val="autoZero"/>
        <c:crossBetween val="between"/>
        <c:majorUnit val="5000000000"/>
        <c:dispUnits>
          <c:builtInUnit val="billions"/>
          <c:dispUnits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1629505797732649E-2"/>
          <c:y val="0.14408904646081544"/>
          <c:w val="0.9123997663838801"/>
          <c:h val="0.7439670198293276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Arkusz1!$B$2</c:f>
              <c:strCache>
                <c:ptCount val="1"/>
                <c:pt idx="0">
                  <c:v>dochody z PIT i CIT wg obecnego systemu w mld zł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Arkusz1!$A$3:$A$6</c:f>
              <c:strCache>
                <c:ptCount val="4"/>
                <c:pt idx="0">
                  <c:v>gminy</c:v>
                </c:pt>
                <c:pt idx="1">
                  <c:v>miasta</c:v>
                </c:pt>
                <c:pt idx="2">
                  <c:v>powiaty</c:v>
                </c:pt>
                <c:pt idx="3">
                  <c:v>województwa</c:v>
                </c:pt>
              </c:strCache>
            </c:strRef>
          </c:cat>
          <c:val>
            <c:numRef>
              <c:f>Arkusz1!$B$3:$B$6</c:f>
              <c:numCache>
                <c:formatCode>#,##0.0</c:formatCode>
                <c:ptCount val="4"/>
                <c:pt idx="0">
                  <c:v>37.729674567000004</c:v>
                </c:pt>
                <c:pt idx="1">
                  <c:v>43.029032432999998</c:v>
                </c:pt>
                <c:pt idx="2">
                  <c:v>9.8880261570000005</c:v>
                </c:pt>
                <c:pt idx="3">
                  <c:v>18.086932203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8B6-418D-A85E-4D1160FF6D7F}"/>
            </c:ext>
          </c:extLst>
        </c:ser>
        <c:ser>
          <c:idx val="1"/>
          <c:order val="1"/>
          <c:tx>
            <c:strRef>
              <c:f>Arkusz1!$D$2</c:f>
              <c:strCache>
                <c:ptCount val="1"/>
                <c:pt idx="0">
                  <c:v>wzrost dochodów z PIT i CIT wg proponowanego systemu w mld zł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Arkusz1!$A$3:$A$6</c:f>
              <c:strCache>
                <c:ptCount val="4"/>
                <c:pt idx="0">
                  <c:v>gminy</c:v>
                </c:pt>
                <c:pt idx="1">
                  <c:v>miasta</c:v>
                </c:pt>
                <c:pt idx="2">
                  <c:v>powiaty</c:v>
                </c:pt>
                <c:pt idx="3">
                  <c:v>województwa</c:v>
                </c:pt>
              </c:strCache>
            </c:strRef>
          </c:cat>
          <c:val>
            <c:numRef>
              <c:f>Arkusz1!$D$3:$D$6</c:f>
              <c:numCache>
                <c:formatCode>#,##0.0</c:formatCode>
                <c:ptCount val="4"/>
                <c:pt idx="0">
                  <c:v>38.476742055407669</c:v>
                </c:pt>
                <c:pt idx="1">
                  <c:v>23.910473713827599</c:v>
                </c:pt>
                <c:pt idx="2">
                  <c:v>11.053298127242277</c:v>
                </c:pt>
                <c:pt idx="3">
                  <c:v>0.76492379558694523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8B6-418D-A85E-4D1160FF6D7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092494159"/>
        <c:axId val="2092479599"/>
      </c:barChart>
      <c:catAx>
        <c:axId val="209249415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092479599"/>
        <c:crosses val="autoZero"/>
        <c:auto val="1"/>
        <c:lblAlgn val="ctr"/>
        <c:lblOffset val="100"/>
        <c:noMultiLvlLbl val="0"/>
      </c:catAx>
      <c:valAx>
        <c:axId val="209247959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09249415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2048540453480872"/>
          <c:y val="0.13429904769757184"/>
          <c:w val="0.35493200462768759"/>
          <c:h val="0.52172860711540758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 sz="2400"/>
      </a:pPr>
      <a:endParaRPr lang="pl-PL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ize="5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ize="5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04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F29913-B7EA-4D0B-854A-68EEC68D5969}" type="doc">
      <dgm:prSet loTypeId="urn:microsoft.com/office/officeart/2008/layout/LinedLis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pl-PL"/>
        </a:p>
      </dgm:t>
    </dgm:pt>
    <dgm:pt modelId="{89749B38-B54D-4AAE-99E8-EDBE3B3686D9}">
      <dgm:prSet custT="1"/>
      <dgm:spPr/>
      <dgm:t>
        <a:bodyPr/>
        <a:lstStyle/>
        <a:p>
          <a:r>
            <a:rPr lang="pl-PL" sz="20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Odseparowanie, uniezależnienie budżetów samorządowych od wpływu zmian podatkowych w PIT i CIT</a:t>
          </a:r>
          <a:endParaRPr lang="pl-PL" sz="2000" b="1" kern="1200" dirty="0"/>
        </a:p>
      </dgm:t>
    </dgm:pt>
    <dgm:pt modelId="{C69CD142-A0F3-4358-A295-D5A03CB46759}" type="parTrans" cxnId="{6A86AFB3-AB2B-4907-95CC-698FEA4A05C4}">
      <dgm:prSet/>
      <dgm:spPr/>
      <dgm:t>
        <a:bodyPr/>
        <a:lstStyle/>
        <a:p>
          <a:endParaRPr lang="pl-PL" sz="1400"/>
        </a:p>
      </dgm:t>
    </dgm:pt>
    <dgm:pt modelId="{8C5480C3-E16C-4967-B7A8-EF7EACBE63D7}" type="sibTrans" cxnId="{6A86AFB3-AB2B-4907-95CC-698FEA4A05C4}">
      <dgm:prSet/>
      <dgm:spPr/>
      <dgm:t>
        <a:bodyPr/>
        <a:lstStyle/>
        <a:p>
          <a:endParaRPr lang="pl-PL" sz="1400"/>
        </a:p>
      </dgm:t>
    </dgm:pt>
    <dgm:pt modelId="{BBC138B2-8612-4893-A064-699987D569F5}">
      <dgm:prSet custT="1"/>
      <dgm:spPr/>
      <dgm:t>
        <a:bodyPr/>
        <a:lstStyle/>
        <a:p>
          <a:pPr algn="l"/>
          <a:r>
            <a:rPr lang="pl-PL" sz="20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Zapewnienie lepszej alokacji środków publicznych </a:t>
          </a:r>
        </a:p>
        <a:p>
          <a:pPr algn="just"/>
          <a:r>
            <a:rPr lang="pl-PL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 - oparcie zasilenia finansowego JST na zwiększonych dochodach własnych wynikających z bazy podatkowej PIT i CIT. Subwencja ogólna będzie mieć charakter uzupełniający a nie dominujący;</a:t>
          </a:r>
        </a:p>
        <a:p>
          <a:pPr algn="just"/>
          <a:r>
            <a:rPr lang="pl-PL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 - precyzyjny, algorytmiczny system ustalania dochodów JST, kalkulowany na kategorie JST, w tym na wydzielone w odrębną kategorię miasta na prawach powiatu oraz uwzględniający m.in. potrzeby ekologiczne czy zróżnicowane potrzeby wydatkowe JST (oparte na obiektywnych parametrach  wg. metody wypracowanej przez MF z Bankiem Światowym);</a:t>
          </a:r>
        </a:p>
        <a:p>
          <a:pPr algn="just"/>
          <a:r>
            <a:rPr lang="pl-PL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 - wpływ Strony samorządowej na podział środków</a:t>
          </a:r>
          <a:endParaRPr lang="pl-PL" sz="2000" b="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algn="l"/>
          <a:endParaRPr lang="pl-PL" sz="6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algn="l"/>
          <a:endParaRPr lang="pl-PL" sz="8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algn="l"/>
          <a:endParaRPr lang="pl-PL" sz="8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algn="l"/>
          <a:r>
            <a:rPr lang="pl-PL" sz="20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Wzmocnienie finansów JST </a:t>
          </a:r>
        </a:p>
      </dgm:t>
    </dgm:pt>
    <dgm:pt modelId="{2B6A31A0-7FD4-4106-87B6-089F71104AC5}" type="parTrans" cxnId="{A23E7ABA-FCEF-416F-BE68-50CA0A456D99}">
      <dgm:prSet/>
      <dgm:spPr/>
      <dgm:t>
        <a:bodyPr/>
        <a:lstStyle/>
        <a:p>
          <a:endParaRPr lang="pl-PL" sz="1400"/>
        </a:p>
      </dgm:t>
    </dgm:pt>
    <dgm:pt modelId="{79536F53-135C-42CE-8B85-05933EBB9A48}" type="sibTrans" cxnId="{A23E7ABA-FCEF-416F-BE68-50CA0A456D99}">
      <dgm:prSet/>
      <dgm:spPr/>
      <dgm:t>
        <a:bodyPr/>
        <a:lstStyle/>
        <a:p>
          <a:endParaRPr lang="pl-PL" sz="1400"/>
        </a:p>
      </dgm:t>
    </dgm:pt>
    <dgm:pt modelId="{C0A7FCE6-2215-4C95-9A5B-9225CC3406EE}">
      <dgm:prSet custT="1"/>
      <dgm:spPr/>
      <dgm:t>
        <a:bodyPr/>
        <a:lstStyle/>
        <a:p>
          <a:endParaRPr lang="pl-PL" sz="20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gm:t>
    </dgm:pt>
    <dgm:pt modelId="{5D6823E9-B2E6-465E-835A-7CD0E5EFFD53}" type="parTrans" cxnId="{A39D936D-D727-449A-A34E-537C2C68D125}">
      <dgm:prSet/>
      <dgm:spPr/>
      <dgm:t>
        <a:bodyPr/>
        <a:lstStyle/>
        <a:p>
          <a:endParaRPr lang="pl-PL" sz="1400"/>
        </a:p>
      </dgm:t>
    </dgm:pt>
    <dgm:pt modelId="{C1F919D9-F745-4513-85C0-BF32BEFE5868}" type="sibTrans" cxnId="{A39D936D-D727-449A-A34E-537C2C68D125}">
      <dgm:prSet/>
      <dgm:spPr/>
      <dgm:t>
        <a:bodyPr/>
        <a:lstStyle/>
        <a:p>
          <a:endParaRPr lang="pl-PL" sz="1400"/>
        </a:p>
      </dgm:t>
    </dgm:pt>
    <dgm:pt modelId="{240A1FD0-2B68-4B06-A4AC-530468846E55}">
      <dgm:prSet custT="1"/>
      <dgm:spPr/>
      <dgm:t>
        <a:bodyPr/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20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gm:t>
    </dgm:pt>
    <dgm:pt modelId="{E85CA48D-4469-42C4-82DC-4883761C9C57}" type="parTrans" cxnId="{0FACF68A-D3F8-420A-B87F-3B60D024ADA8}">
      <dgm:prSet/>
      <dgm:spPr/>
      <dgm:t>
        <a:bodyPr/>
        <a:lstStyle/>
        <a:p>
          <a:endParaRPr lang="pl-PL" sz="1400"/>
        </a:p>
      </dgm:t>
    </dgm:pt>
    <dgm:pt modelId="{2F47732A-99FD-4A0E-BE6E-3039DB0A1AE0}" type="sibTrans" cxnId="{0FACF68A-D3F8-420A-B87F-3B60D024ADA8}">
      <dgm:prSet/>
      <dgm:spPr/>
      <dgm:t>
        <a:bodyPr/>
        <a:lstStyle/>
        <a:p>
          <a:endParaRPr lang="pl-PL" sz="1400"/>
        </a:p>
      </dgm:t>
    </dgm:pt>
    <dgm:pt modelId="{1874D253-11CA-4EFA-9E34-45352F4250B9}">
      <dgm:prSet custT="1"/>
      <dgm:spPr/>
      <dgm:t>
        <a:bodyPr/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20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gm:t>
    </dgm:pt>
    <dgm:pt modelId="{338D2B27-2949-4CC0-8C39-0D669A5161E9}" type="parTrans" cxnId="{73A902E9-9020-4A03-9280-C0B11ECD67CA}">
      <dgm:prSet/>
      <dgm:spPr/>
      <dgm:t>
        <a:bodyPr/>
        <a:lstStyle/>
        <a:p>
          <a:endParaRPr lang="pl-PL" sz="1400"/>
        </a:p>
      </dgm:t>
    </dgm:pt>
    <dgm:pt modelId="{9B8C8981-A4CA-4F73-BCD6-95C2F0282AB9}" type="sibTrans" cxnId="{73A902E9-9020-4A03-9280-C0B11ECD67CA}">
      <dgm:prSet/>
      <dgm:spPr/>
      <dgm:t>
        <a:bodyPr/>
        <a:lstStyle/>
        <a:p>
          <a:endParaRPr lang="pl-PL" sz="1400"/>
        </a:p>
      </dgm:t>
    </dgm:pt>
    <dgm:pt modelId="{D3DBE7F5-D9A5-4F4F-A75A-D569ACE68FA0}" type="pres">
      <dgm:prSet presAssocID="{4EF29913-B7EA-4D0B-854A-68EEC68D5969}" presName="vert0" presStyleCnt="0">
        <dgm:presLayoutVars>
          <dgm:dir/>
          <dgm:animOne val="branch"/>
          <dgm:animLvl val="lvl"/>
        </dgm:presLayoutVars>
      </dgm:prSet>
      <dgm:spPr/>
    </dgm:pt>
    <dgm:pt modelId="{8F95F0CE-C4D3-4F43-A8A5-ABD5E653E831}" type="pres">
      <dgm:prSet presAssocID="{89749B38-B54D-4AAE-99E8-EDBE3B3686D9}" presName="thickLine" presStyleLbl="alignNode1" presStyleIdx="0" presStyleCnt="5"/>
      <dgm:spPr/>
    </dgm:pt>
    <dgm:pt modelId="{F63C90D1-30D0-44D6-A93D-FC83D35F1B27}" type="pres">
      <dgm:prSet presAssocID="{89749B38-B54D-4AAE-99E8-EDBE3B3686D9}" presName="horz1" presStyleCnt="0"/>
      <dgm:spPr/>
    </dgm:pt>
    <dgm:pt modelId="{C85E2C5E-ABE8-4CA5-B582-559F76D8F87D}" type="pres">
      <dgm:prSet presAssocID="{89749B38-B54D-4AAE-99E8-EDBE3B3686D9}" presName="tx1" presStyleLbl="revTx" presStyleIdx="0" presStyleCnt="5" custScaleX="99714" custScaleY="281446" custLinFactNeighborX="192" custLinFactNeighborY="-15326"/>
      <dgm:spPr/>
    </dgm:pt>
    <dgm:pt modelId="{658A1A46-6489-495F-91EB-0F4A46C8C89B}" type="pres">
      <dgm:prSet presAssocID="{89749B38-B54D-4AAE-99E8-EDBE3B3686D9}" presName="vert1" presStyleCnt="0"/>
      <dgm:spPr/>
    </dgm:pt>
    <dgm:pt modelId="{BEBD44EE-19C3-4BD1-A104-1AFB4DEC3DEE}" type="pres">
      <dgm:prSet presAssocID="{BBC138B2-8612-4893-A064-699987D569F5}" presName="thickLine" presStyleLbl="alignNode1" presStyleIdx="1" presStyleCnt="5"/>
      <dgm:spPr/>
    </dgm:pt>
    <dgm:pt modelId="{932829D8-B1D5-4347-A2B9-3B1577F80DEC}" type="pres">
      <dgm:prSet presAssocID="{BBC138B2-8612-4893-A064-699987D569F5}" presName="horz1" presStyleCnt="0"/>
      <dgm:spPr/>
    </dgm:pt>
    <dgm:pt modelId="{21B5BA13-6CC9-4C5F-AF15-4353B7F6924A}" type="pres">
      <dgm:prSet presAssocID="{BBC138B2-8612-4893-A064-699987D569F5}" presName="tx1" presStyleLbl="revTx" presStyleIdx="1" presStyleCnt="5" custScaleY="702287" custLinFactNeighborX="143" custLinFactNeighborY="-1042"/>
      <dgm:spPr/>
    </dgm:pt>
    <dgm:pt modelId="{CF61D0F6-BC47-410C-AA64-2C98DBB3E613}" type="pres">
      <dgm:prSet presAssocID="{BBC138B2-8612-4893-A064-699987D569F5}" presName="vert1" presStyleCnt="0"/>
      <dgm:spPr/>
    </dgm:pt>
    <dgm:pt modelId="{6BFB87BD-FA47-463D-9ED2-D63FFDC47F1B}" type="pres">
      <dgm:prSet presAssocID="{C0A7FCE6-2215-4C95-9A5B-9225CC3406EE}" presName="thickLine" presStyleLbl="alignNode1" presStyleIdx="2" presStyleCnt="5"/>
      <dgm:spPr/>
    </dgm:pt>
    <dgm:pt modelId="{D78DB28F-7EFA-4E64-AFDC-004D9BA9F77A}" type="pres">
      <dgm:prSet presAssocID="{C0A7FCE6-2215-4C95-9A5B-9225CC3406EE}" presName="horz1" presStyleCnt="0"/>
      <dgm:spPr/>
    </dgm:pt>
    <dgm:pt modelId="{A9EE6F9B-CEAB-4D10-B643-9122620B70F8}" type="pres">
      <dgm:prSet presAssocID="{C0A7FCE6-2215-4C95-9A5B-9225CC3406EE}" presName="tx1" presStyleLbl="revTx" presStyleIdx="2" presStyleCnt="5" custScaleY="227706"/>
      <dgm:spPr/>
    </dgm:pt>
    <dgm:pt modelId="{B063F711-3B99-47E7-8973-B9FAB0C41EF8}" type="pres">
      <dgm:prSet presAssocID="{C0A7FCE6-2215-4C95-9A5B-9225CC3406EE}" presName="vert1" presStyleCnt="0"/>
      <dgm:spPr/>
    </dgm:pt>
    <dgm:pt modelId="{8A4FE46C-554C-41E8-A3F3-F35D8F5EF38B}" type="pres">
      <dgm:prSet presAssocID="{240A1FD0-2B68-4B06-A4AC-530468846E55}" presName="thickLine" presStyleLbl="alignNode1" presStyleIdx="3" presStyleCnt="5" custLinFactNeighborX="554" custLinFactNeighborY="57385"/>
      <dgm:spPr/>
    </dgm:pt>
    <dgm:pt modelId="{234AC37E-E6D1-49DB-9D1A-657D948CB068}" type="pres">
      <dgm:prSet presAssocID="{240A1FD0-2B68-4B06-A4AC-530468846E55}" presName="horz1" presStyleCnt="0"/>
      <dgm:spPr/>
    </dgm:pt>
    <dgm:pt modelId="{A09AF46B-9FED-4C53-BCEB-BB96B60636A9}" type="pres">
      <dgm:prSet presAssocID="{240A1FD0-2B68-4B06-A4AC-530468846E55}" presName="tx1" presStyleLbl="revTx" presStyleIdx="3" presStyleCnt="5" custFlipVert="0" custScaleY="9512"/>
      <dgm:spPr/>
    </dgm:pt>
    <dgm:pt modelId="{1E329DB4-6D27-437D-8C55-CB2FE1D016C9}" type="pres">
      <dgm:prSet presAssocID="{240A1FD0-2B68-4B06-A4AC-530468846E55}" presName="vert1" presStyleCnt="0"/>
      <dgm:spPr/>
    </dgm:pt>
    <dgm:pt modelId="{747A0573-49CE-406B-918A-9EC593205464}" type="pres">
      <dgm:prSet presAssocID="{1874D253-11CA-4EFA-9E34-45352F4250B9}" presName="thickLine" presStyleLbl="alignNode1" presStyleIdx="4" presStyleCnt="5"/>
      <dgm:spPr/>
    </dgm:pt>
    <dgm:pt modelId="{B85CF16B-C29E-47E0-94EA-5EE590CBBAC4}" type="pres">
      <dgm:prSet presAssocID="{1874D253-11CA-4EFA-9E34-45352F4250B9}" presName="horz1" presStyleCnt="0"/>
      <dgm:spPr/>
    </dgm:pt>
    <dgm:pt modelId="{E0BDE79F-3F4A-4CED-8496-E9CE98889B85}" type="pres">
      <dgm:prSet presAssocID="{1874D253-11CA-4EFA-9E34-45352F4250B9}" presName="tx1" presStyleLbl="revTx" presStyleIdx="4" presStyleCnt="5" custFlipVert="1" custScaleY="114653"/>
      <dgm:spPr/>
    </dgm:pt>
    <dgm:pt modelId="{0000FF2B-807C-42E9-919D-97816BC0FB6F}" type="pres">
      <dgm:prSet presAssocID="{1874D253-11CA-4EFA-9E34-45352F4250B9}" presName="vert1" presStyleCnt="0"/>
      <dgm:spPr/>
    </dgm:pt>
  </dgm:ptLst>
  <dgm:cxnLst>
    <dgm:cxn modelId="{DAB05602-BC8D-4923-B9C5-B6FDD6D23C2F}" type="presOf" srcId="{BBC138B2-8612-4893-A064-699987D569F5}" destId="{21B5BA13-6CC9-4C5F-AF15-4353B7F6924A}" srcOrd="0" destOrd="0" presId="urn:microsoft.com/office/officeart/2008/layout/LinedList"/>
    <dgm:cxn modelId="{0B394725-78F4-4EB0-9F8E-D9B2CF14788F}" type="presOf" srcId="{89749B38-B54D-4AAE-99E8-EDBE3B3686D9}" destId="{C85E2C5E-ABE8-4CA5-B582-559F76D8F87D}" srcOrd="0" destOrd="0" presId="urn:microsoft.com/office/officeart/2008/layout/LinedList"/>
    <dgm:cxn modelId="{590C8965-C98C-4AF3-800A-208CF5027467}" type="presOf" srcId="{4EF29913-B7EA-4D0B-854A-68EEC68D5969}" destId="{D3DBE7F5-D9A5-4F4F-A75A-D569ACE68FA0}" srcOrd="0" destOrd="0" presId="urn:microsoft.com/office/officeart/2008/layout/LinedList"/>
    <dgm:cxn modelId="{4C1A834D-F451-4029-8E16-25F409412EE5}" type="presOf" srcId="{C0A7FCE6-2215-4C95-9A5B-9225CC3406EE}" destId="{A9EE6F9B-CEAB-4D10-B643-9122620B70F8}" srcOrd="0" destOrd="0" presId="urn:microsoft.com/office/officeart/2008/layout/LinedList"/>
    <dgm:cxn modelId="{A39D936D-D727-449A-A34E-537C2C68D125}" srcId="{4EF29913-B7EA-4D0B-854A-68EEC68D5969}" destId="{C0A7FCE6-2215-4C95-9A5B-9225CC3406EE}" srcOrd="2" destOrd="0" parTransId="{5D6823E9-B2E6-465E-835A-7CD0E5EFFD53}" sibTransId="{C1F919D9-F745-4513-85C0-BF32BEFE5868}"/>
    <dgm:cxn modelId="{0FACF68A-D3F8-420A-B87F-3B60D024ADA8}" srcId="{4EF29913-B7EA-4D0B-854A-68EEC68D5969}" destId="{240A1FD0-2B68-4B06-A4AC-530468846E55}" srcOrd="3" destOrd="0" parTransId="{E85CA48D-4469-42C4-82DC-4883761C9C57}" sibTransId="{2F47732A-99FD-4A0E-BE6E-3039DB0A1AE0}"/>
    <dgm:cxn modelId="{A5CF2199-C1B0-4ACA-A143-020097D97709}" type="presOf" srcId="{240A1FD0-2B68-4B06-A4AC-530468846E55}" destId="{A09AF46B-9FED-4C53-BCEB-BB96B60636A9}" srcOrd="0" destOrd="0" presId="urn:microsoft.com/office/officeart/2008/layout/LinedList"/>
    <dgm:cxn modelId="{6A86AFB3-AB2B-4907-95CC-698FEA4A05C4}" srcId="{4EF29913-B7EA-4D0B-854A-68EEC68D5969}" destId="{89749B38-B54D-4AAE-99E8-EDBE3B3686D9}" srcOrd="0" destOrd="0" parTransId="{C69CD142-A0F3-4358-A295-D5A03CB46759}" sibTransId="{8C5480C3-E16C-4967-B7A8-EF7EACBE63D7}"/>
    <dgm:cxn modelId="{A23E7ABA-FCEF-416F-BE68-50CA0A456D99}" srcId="{4EF29913-B7EA-4D0B-854A-68EEC68D5969}" destId="{BBC138B2-8612-4893-A064-699987D569F5}" srcOrd="1" destOrd="0" parTransId="{2B6A31A0-7FD4-4106-87B6-089F71104AC5}" sibTransId="{79536F53-135C-42CE-8B85-05933EBB9A48}"/>
    <dgm:cxn modelId="{049803C6-7FA9-4266-8964-A758B6BFF2B5}" type="presOf" srcId="{1874D253-11CA-4EFA-9E34-45352F4250B9}" destId="{E0BDE79F-3F4A-4CED-8496-E9CE98889B85}" srcOrd="0" destOrd="0" presId="urn:microsoft.com/office/officeart/2008/layout/LinedList"/>
    <dgm:cxn modelId="{73A902E9-9020-4A03-9280-C0B11ECD67CA}" srcId="{4EF29913-B7EA-4D0B-854A-68EEC68D5969}" destId="{1874D253-11CA-4EFA-9E34-45352F4250B9}" srcOrd="4" destOrd="0" parTransId="{338D2B27-2949-4CC0-8C39-0D669A5161E9}" sibTransId="{9B8C8981-A4CA-4F73-BCD6-95C2F0282AB9}"/>
    <dgm:cxn modelId="{74B1AE10-6DBC-426F-B461-13B9D54AB59C}" type="presParOf" srcId="{D3DBE7F5-D9A5-4F4F-A75A-D569ACE68FA0}" destId="{8F95F0CE-C4D3-4F43-A8A5-ABD5E653E831}" srcOrd="0" destOrd="0" presId="urn:microsoft.com/office/officeart/2008/layout/LinedList"/>
    <dgm:cxn modelId="{49EED5EA-8566-46A8-AB97-4958BD734A1D}" type="presParOf" srcId="{D3DBE7F5-D9A5-4F4F-A75A-D569ACE68FA0}" destId="{F63C90D1-30D0-44D6-A93D-FC83D35F1B27}" srcOrd="1" destOrd="0" presId="urn:microsoft.com/office/officeart/2008/layout/LinedList"/>
    <dgm:cxn modelId="{70676045-491C-479F-AAF5-A3FE93D02B02}" type="presParOf" srcId="{F63C90D1-30D0-44D6-A93D-FC83D35F1B27}" destId="{C85E2C5E-ABE8-4CA5-B582-559F76D8F87D}" srcOrd="0" destOrd="0" presId="urn:microsoft.com/office/officeart/2008/layout/LinedList"/>
    <dgm:cxn modelId="{D936F4DE-2A00-44D9-B3F7-8E9C683104E5}" type="presParOf" srcId="{F63C90D1-30D0-44D6-A93D-FC83D35F1B27}" destId="{658A1A46-6489-495F-91EB-0F4A46C8C89B}" srcOrd="1" destOrd="0" presId="urn:microsoft.com/office/officeart/2008/layout/LinedList"/>
    <dgm:cxn modelId="{0A28F3A9-F61D-4D3F-98A5-BCCCB367476A}" type="presParOf" srcId="{D3DBE7F5-D9A5-4F4F-A75A-D569ACE68FA0}" destId="{BEBD44EE-19C3-4BD1-A104-1AFB4DEC3DEE}" srcOrd="2" destOrd="0" presId="urn:microsoft.com/office/officeart/2008/layout/LinedList"/>
    <dgm:cxn modelId="{C9AD7725-7B3E-4680-87E1-1B2BE9CC6783}" type="presParOf" srcId="{D3DBE7F5-D9A5-4F4F-A75A-D569ACE68FA0}" destId="{932829D8-B1D5-4347-A2B9-3B1577F80DEC}" srcOrd="3" destOrd="0" presId="urn:microsoft.com/office/officeart/2008/layout/LinedList"/>
    <dgm:cxn modelId="{03602D39-C917-418E-AD60-7E523E6224D5}" type="presParOf" srcId="{932829D8-B1D5-4347-A2B9-3B1577F80DEC}" destId="{21B5BA13-6CC9-4C5F-AF15-4353B7F6924A}" srcOrd="0" destOrd="0" presId="urn:microsoft.com/office/officeart/2008/layout/LinedList"/>
    <dgm:cxn modelId="{144B7C9A-9EC2-44C6-9074-8548D46B4FE1}" type="presParOf" srcId="{932829D8-B1D5-4347-A2B9-3B1577F80DEC}" destId="{CF61D0F6-BC47-410C-AA64-2C98DBB3E613}" srcOrd="1" destOrd="0" presId="urn:microsoft.com/office/officeart/2008/layout/LinedList"/>
    <dgm:cxn modelId="{D6CF48E4-B599-4E8C-B5D5-3ED7157B8C93}" type="presParOf" srcId="{D3DBE7F5-D9A5-4F4F-A75A-D569ACE68FA0}" destId="{6BFB87BD-FA47-463D-9ED2-D63FFDC47F1B}" srcOrd="4" destOrd="0" presId="urn:microsoft.com/office/officeart/2008/layout/LinedList"/>
    <dgm:cxn modelId="{8D9678F6-2274-420A-A277-380897FB80F9}" type="presParOf" srcId="{D3DBE7F5-D9A5-4F4F-A75A-D569ACE68FA0}" destId="{D78DB28F-7EFA-4E64-AFDC-004D9BA9F77A}" srcOrd="5" destOrd="0" presId="urn:microsoft.com/office/officeart/2008/layout/LinedList"/>
    <dgm:cxn modelId="{C56F36E6-4C06-4078-9B9A-3C3B2711D6E5}" type="presParOf" srcId="{D78DB28F-7EFA-4E64-AFDC-004D9BA9F77A}" destId="{A9EE6F9B-CEAB-4D10-B643-9122620B70F8}" srcOrd="0" destOrd="0" presId="urn:microsoft.com/office/officeart/2008/layout/LinedList"/>
    <dgm:cxn modelId="{C1ADF668-D46D-4CB8-8FFD-00D8403D0689}" type="presParOf" srcId="{D78DB28F-7EFA-4E64-AFDC-004D9BA9F77A}" destId="{B063F711-3B99-47E7-8973-B9FAB0C41EF8}" srcOrd="1" destOrd="0" presId="urn:microsoft.com/office/officeart/2008/layout/LinedList"/>
    <dgm:cxn modelId="{C17599E8-C0DD-4FDF-A44E-1251F41CE834}" type="presParOf" srcId="{D3DBE7F5-D9A5-4F4F-A75A-D569ACE68FA0}" destId="{8A4FE46C-554C-41E8-A3F3-F35D8F5EF38B}" srcOrd="6" destOrd="0" presId="urn:microsoft.com/office/officeart/2008/layout/LinedList"/>
    <dgm:cxn modelId="{BE0DE8B7-6A9B-43F7-BE5E-F7E4144E4546}" type="presParOf" srcId="{D3DBE7F5-D9A5-4F4F-A75A-D569ACE68FA0}" destId="{234AC37E-E6D1-49DB-9D1A-657D948CB068}" srcOrd="7" destOrd="0" presId="urn:microsoft.com/office/officeart/2008/layout/LinedList"/>
    <dgm:cxn modelId="{0A060766-58E2-4EB7-97A9-46693CCDC5FF}" type="presParOf" srcId="{234AC37E-E6D1-49DB-9D1A-657D948CB068}" destId="{A09AF46B-9FED-4C53-BCEB-BB96B60636A9}" srcOrd="0" destOrd="0" presId="urn:microsoft.com/office/officeart/2008/layout/LinedList"/>
    <dgm:cxn modelId="{48ED9B41-CB16-48AA-B592-89C13ADB8834}" type="presParOf" srcId="{234AC37E-E6D1-49DB-9D1A-657D948CB068}" destId="{1E329DB4-6D27-437D-8C55-CB2FE1D016C9}" srcOrd="1" destOrd="0" presId="urn:microsoft.com/office/officeart/2008/layout/LinedList"/>
    <dgm:cxn modelId="{CFE31E17-04F0-4182-9ABC-209ED68FF5D3}" type="presParOf" srcId="{D3DBE7F5-D9A5-4F4F-A75A-D569ACE68FA0}" destId="{747A0573-49CE-406B-918A-9EC593205464}" srcOrd="8" destOrd="0" presId="urn:microsoft.com/office/officeart/2008/layout/LinedList"/>
    <dgm:cxn modelId="{46D60705-F45F-4A12-B18F-571DAE37005C}" type="presParOf" srcId="{D3DBE7F5-D9A5-4F4F-A75A-D569ACE68FA0}" destId="{B85CF16B-C29E-47E0-94EA-5EE590CBBAC4}" srcOrd="9" destOrd="0" presId="urn:microsoft.com/office/officeart/2008/layout/LinedList"/>
    <dgm:cxn modelId="{3633C0A6-7620-4BDD-AB61-1AD70D074079}" type="presParOf" srcId="{B85CF16B-C29E-47E0-94EA-5EE590CBBAC4}" destId="{E0BDE79F-3F4A-4CED-8496-E9CE98889B85}" srcOrd="0" destOrd="0" presId="urn:microsoft.com/office/officeart/2008/layout/LinedList"/>
    <dgm:cxn modelId="{02BE7034-3381-4E01-B066-571ECCA27D9E}" type="presParOf" srcId="{B85CF16B-C29E-47E0-94EA-5EE590CBBAC4}" destId="{0000FF2B-807C-42E9-919D-97816BC0FB6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C840401-99E3-4517-9FFB-EF280A8FA66E}" type="doc">
      <dgm:prSet loTypeId="urn:microsoft.com/office/officeart/2008/layout/LinedLis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pl-PL"/>
        </a:p>
      </dgm:t>
    </dgm:pt>
    <dgm:pt modelId="{218533BB-BA1E-4862-A2D2-85DD87A8A46C}">
      <dgm:prSet custT="1"/>
      <dgm:spPr/>
      <dgm:t>
        <a:bodyPr/>
        <a:lstStyle/>
        <a:p>
          <a:r>
            <a:rPr lang="pl-PL" sz="1800" b="1" dirty="0"/>
            <a:t>ustabilizowanie i uniezależnienie dochodów  JST od zmian w systemie podatkowym (np. ulgi i zwolnienia podatkowe, zmiany stawek czy ew. podwyższenie kwoty wolnej od podatku)</a:t>
          </a:r>
        </a:p>
      </dgm:t>
    </dgm:pt>
    <dgm:pt modelId="{C7D82808-760C-44DC-902A-7BE88ACAC018}" type="parTrans" cxnId="{2FC2F774-C456-4E91-8994-44F512147351}">
      <dgm:prSet/>
      <dgm:spPr/>
      <dgm:t>
        <a:bodyPr/>
        <a:lstStyle/>
        <a:p>
          <a:endParaRPr lang="pl-PL" sz="1800" b="1"/>
        </a:p>
      </dgm:t>
    </dgm:pt>
    <dgm:pt modelId="{6414677F-B533-4945-ADE2-DF38E16EFB24}" type="sibTrans" cxnId="{2FC2F774-C456-4E91-8994-44F512147351}">
      <dgm:prSet/>
      <dgm:spPr/>
      <dgm:t>
        <a:bodyPr/>
        <a:lstStyle/>
        <a:p>
          <a:endParaRPr lang="pl-PL" sz="1800" b="1"/>
        </a:p>
      </dgm:t>
    </dgm:pt>
    <dgm:pt modelId="{ABD04522-344C-4D4F-8A42-0A355324BB6B}">
      <dgm:prSet custT="1"/>
      <dgm:spPr/>
      <dgm:t>
        <a:bodyPr/>
        <a:lstStyle/>
        <a:p>
          <a:r>
            <a:rPr lang="pl-PL" sz="1800" b="1" dirty="0"/>
            <a:t>zwiększenie motywacji JST do wspierania rozwoju gospodarczego na swoim terenie, bo im większe dochody podatników na terenie danej jednostki tym wyższe dochody z PIT/CIT </a:t>
          </a:r>
        </a:p>
      </dgm:t>
    </dgm:pt>
    <dgm:pt modelId="{FFBEB773-7D55-46EE-B512-74BCB5A1DBCB}" type="parTrans" cxnId="{B376EC45-1FCD-44E3-B6F5-8C6FBC83A414}">
      <dgm:prSet/>
      <dgm:spPr/>
      <dgm:t>
        <a:bodyPr/>
        <a:lstStyle/>
        <a:p>
          <a:endParaRPr lang="pl-PL" sz="1800" b="1"/>
        </a:p>
      </dgm:t>
    </dgm:pt>
    <dgm:pt modelId="{5DB30538-1348-44FC-A98B-BE032742C2B1}" type="sibTrans" cxnId="{B376EC45-1FCD-44E3-B6F5-8C6FBC83A414}">
      <dgm:prSet/>
      <dgm:spPr/>
      <dgm:t>
        <a:bodyPr/>
        <a:lstStyle/>
        <a:p>
          <a:endParaRPr lang="pl-PL" sz="1800" b="1"/>
        </a:p>
      </dgm:t>
    </dgm:pt>
    <dgm:pt modelId="{386F57AE-B0E4-4A0C-B10A-5962620FBF78}">
      <dgm:prSet custT="1"/>
      <dgm:spPr/>
      <dgm:t>
        <a:bodyPr/>
        <a:lstStyle/>
        <a:p>
          <a:r>
            <a:rPr lang="pl-PL" sz="18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wyeliminowanie negatywnych skutków dla dochodów JST wynikających ze zmiany formy opodatkowania przez podatników tj. przechodzenia na podatek ryczałtowy</a:t>
          </a:r>
          <a:endParaRPr lang="pl-PL" sz="1800" b="1" kern="1200" dirty="0"/>
        </a:p>
      </dgm:t>
    </dgm:pt>
    <dgm:pt modelId="{3E17FE94-4F76-43AD-8D8E-5ABE9C4954A3}" type="parTrans" cxnId="{1E37B649-08AC-4D38-9E47-D91FC2B01EEE}">
      <dgm:prSet/>
      <dgm:spPr/>
      <dgm:t>
        <a:bodyPr/>
        <a:lstStyle/>
        <a:p>
          <a:endParaRPr lang="pl-PL" sz="1800" b="1"/>
        </a:p>
      </dgm:t>
    </dgm:pt>
    <dgm:pt modelId="{D7D8D102-8657-4A23-A7DA-E9DD904A04E5}" type="sibTrans" cxnId="{1E37B649-08AC-4D38-9E47-D91FC2B01EEE}">
      <dgm:prSet/>
      <dgm:spPr/>
      <dgm:t>
        <a:bodyPr/>
        <a:lstStyle/>
        <a:p>
          <a:endParaRPr lang="pl-PL" sz="1800" b="1"/>
        </a:p>
      </dgm:t>
    </dgm:pt>
    <dgm:pt modelId="{ACBDC98C-CFB6-4DD8-A2F0-4444ACEA0377}" type="pres">
      <dgm:prSet presAssocID="{FC840401-99E3-4517-9FFB-EF280A8FA66E}" presName="vert0" presStyleCnt="0">
        <dgm:presLayoutVars>
          <dgm:dir/>
          <dgm:animOne val="branch"/>
          <dgm:animLvl val="lvl"/>
        </dgm:presLayoutVars>
      </dgm:prSet>
      <dgm:spPr/>
    </dgm:pt>
    <dgm:pt modelId="{E5290471-6062-46E7-B36A-70DE3FFE12C8}" type="pres">
      <dgm:prSet presAssocID="{218533BB-BA1E-4862-A2D2-85DD87A8A46C}" presName="thickLine" presStyleLbl="alignNode1" presStyleIdx="0" presStyleCnt="3"/>
      <dgm:spPr/>
    </dgm:pt>
    <dgm:pt modelId="{F45BBE40-BF59-4814-948C-58AC623082F9}" type="pres">
      <dgm:prSet presAssocID="{218533BB-BA1E-4862-A2D2-85DD87A8A46C}" presName="horz1" presStyleCnt="0"/>
      <dgm:spPr/>
    </dgm:pt>
    <dgm:pt modelId="{116A8E87-7C9F-4148-9972-BABE6B16FCE2}" type="pres">
      <dgm:prSet presAssocID="{218533BB-BA1E-4862-A2D2-85DD87A8A46C}" presName="tx1" presStyleLbl="revTx" presStyleIdx="0" presStyleCnt="3"/>
      <dgm:spPr/>
    </dgm:pt>
    <dgm:pt modelId="{7BC14398-E111-4875-9DB7-CFFE6A4C4D12}" type="pres">
      <dgm:prSet presAssocID="{218533BB-BA1E-4862-A2D2-85DD87A8A46C}" presName="vert1" presStyleCnt="0"/>
      <dgm:spPr/>
    </dgm:pt>
    <dgm:pt modelId="{3D66A126-DE12-4BF5-B216-4F3B1923130A}" type="pres">
      <dgm:prSet presAssocID="{ABD04522-344C-4D4F-8A42-0A355324BB6B}" presName="thickLine" presStyleLbl="alignNode1" presStyleIdx="1" presStyleCnt="3"/>
      <dgm:spPr/>
    </dgm:pt>
    <dgm:pt modelId="{336CFE4C-77BE-490D-9AEC-ED84D26F4DD5}" type="pres">
      <dgm:prSet presAssocID="{ABD04522-344C-4D4F-8A42-0A355324BB6B}" presName="horz1" presStyleCnt="0"/>
      <dgm:spPr/>
    </dgm:pt>
    <dgm:pt modelId="{B41E3DF9-BA7A-43EE-881F-C05AC5BF70D3}" type="pres">
      <dgm:prSet presAssocID="{ABD04522-344C-4D4F-8A42-0A355324BB6B}" presName="tx1" presStyleLbl="revTx" presStyleIdx="1" presStyleCnt="3"/>
      <dgm:spPr/>
    </dgm:pt>
    <dgm:pt modelId="{F4629BB2-E486-413F-90E9-7B2C1D399A38}" type="pres">
      <dgm:prSet presAssocID="{ABD04522-344C-4D4F-8A42-0A355324BB6B}" presName="vert1" presStyleCnt="0"/>
      <dgm:spPr/>
    </dgm:pt>
    <dgm:pt modelId="{F7DD1C7C-BB6B-4F44-8FE2-1201AF09A116}" type="pres">
      <dgm:prSet presAssocID="{386F57AE-B0E4-4A0C-B10A-5962620FBF78}" presName="thickLine" presStyleLbl="alignNode1" presStyleIdx="2" presStyleCnt="3"/>
      <dgm:spPr/>
    </dgm:pt>
    <dgm:pt modelId="{ECF8C2B7-4D5D-4D0B-B9E5-4F811B47B9E0}" type="pres">
      <dgm:prSet presAssocID="{386F57AE-B0E4-4A0C-B10A-5962620FBF78}" presName="horz1" presStyleCnt="0"/>
      <dgm:spPr/>
    </dgm:pt>
    <dgm:pt modelId="{F664558D-3BC0-4294-8A5F-A6C6B35FD9C1}" type="pres">
      <dgm:prSet presAssocID="{386F57AE-B0E4-4A0C-B10A-5962620FBF78}" presName="tx1" presStyleLbl="revTx" presStyleIdx="2" presStyleCnt="3"/>
      <dgm:spPr/>
    </dgm:pt>
    <dgm:pt modelId="{23D1C4D9-463B-47A5-A9B0-AAADC51BF1A4}" type="pres">
      <dgm:prSet presAssocID="{386F57AE-B0E4-4A0C-B10A-5962620FBF78}" presName="vert1" presStyleCnt="0"/>
      <dgm:spPr/>
    </dgm:pt>
  </dgm:ptLst>
  <dgm:cxnLst>
    <dgm:cxn modelId="{3F42FE0A-6142-4040-9830-FD72826F2D6E}" type="presOf" srcId="{FC840401-99E3-4517-9FFB-EF280A8FA66E}" destId="{ACBDC98C-CFB6-4DD8-A2F0-4444ACEA0377}" srcOrd="0" destOrd="0" presId="urn:microsoft.com/office/officeart/2008/layout/LinedList"/>
    <dgm:cxn modelId="{B376EC45-1FCD-44E3-B6F5-8C6FBC83A414}" srcId="{FC840401-99E3-4517-9FFB-EF280A8FA66E}" destId="{ABD04522-344C-4D4F-8A42-0A355324BB6B}" srcOrd="1" destOrd="0" parTransId="{FFBEB773-7D55-46EE-B512-74BCB5A1DBCB}" sibTransId="{5DB30538-1348-44FC-A98B-BE032742C2B1}"/>
    <dgm:cxn modelId="{1E37B649-08AC-4D38-9E47-D91FC2B01EEE}" srcId="{FC840401-99E3-4517-9FFB-EF280A8FA66E}" destId="{386F57AE-B0E4-4A0C-B10A-5962620FBF78}" srcOrd="2" destOrd="0" parTransId="{3E17FE94-4F76-43AD-8D8E-5ABE9C4954A3}" sibTransId="{D7D8D102-8657-4A23-A7DA-E9DD904A04E5}"/>
    <dgm:cxn modelId="{83C6E34E-7CCB-4F80-8B96-AEF9A63904F2}" type="presOf" srcId="{218533BB-BA1E-4862-A2D2-85DD87A8A46C}" destId="{116A8E87-7C9F-4148-9972-BABE6B16FCE2}" srcOrd="0" destOrd="0" presId="urn:microsoft.com/office/officeart/2008/layout/LinedList"/>
    <dgm:cxn modelId="{2FC2F774-C456-4E91-8994-44F512147351}" srcId="{FC840401-99E3-4517-9FFB-EF280A8FA66E}" destId="{218533BB-BA1E-4862-A2D2-85DD87A8A46C}" srcOrd="0" destOrd="0" parTransId="{C7D82808-760C-44DC-902A-7BE88ACAC018}" sibTransId="{6414677F-B533-4945-ADE2-DF38E16EFB24}"/>
    <dgm:cxn modelId="{B806318F-078F-4E0C-AE21-48F9DB9D2E60}" type="presOf" srcId="{386F57AE-B0E4-4A0C-B10A-5962620FBF78}" destId="{F664558D-3BC0-4294-8A5F-A6C6B35FD9C1}" srcOrd="0" destOrd="0" presId="urn:microsoft.com/office/officeart/2008/layout/LinedList"/>
    <dgm:cxn modelId="{D21EC8A4-B000-4348-8F04-543D37AD39C3}" type="presOf" srcId="{ABD04522-344C-4D4F-8A42-0A355324BB6B}" destId="{B41E3DF9-BA7A-43EE-881F-C05AC5BF70D3}" srcOrd="0" destOrd="0" presId="urn:microsoft.com/office/officeart/2008/layout/LinedList"/>
    <dgm:cxn modelId="{0B04B084-8BDF-4462-A798-04FBAF5C1B91}" type="presParOf" srcId="{ACBDC98C-CFB6-4DD8-A2F0-4444ACEA0377}" destId="{E5290471-6062-46E7-B36A-70DE3FFE12C8}" srcOrd="0" destOrd="0" presId="urn:microsoft.com/office/officeart/2008/layout/LinedList"/>
    <dgm:cxn modelId="{8E816DE6-1D37-49E1-8D0F-6C9A87139619}" type="presParOf" srcId="{ACBDC98C-CFB6-4DD8-A2F0-4444ACEA0377}" destId="{F45BBE40-BF59-4814-948C-58AC623082F9}" srcOrd="1" destOrd="0" presId="urn:microsoft.com/office/officeart/2008/layout/LinedList"/>
    <dgm:cxn modelId="{BB4D5E48-B88D-4205-8299-2BA93636B919}" type="presParOf" srcId="{F45BBE40-BF59-4814-948C-58AC623082F9}" destId="{116A8E87-7C9F-4148-9972-BABE6B16FCE2}" srcOrd="0" destOrd="0" presId="urn:microsoft.com/office/officeart/2008/layout/LinedList"/>
    <dgm:cxn modelId="{A30CE6DE-5E04-46EC-9F58-C1E0DFDC802F}" type="presParOf" srcId="{F45BBE40-BF59-4814-948C-58AC623082F9}" destId="{7BC14398-E111-4875-9DB7-CFFE6A4C4D12}" srcOrd="1" destOrd="0" presId="urn:microsoft.com/office/officeart/2008/layout/LinedList"/>
    <dgm:cxn modelId="{308FB0CE-FCF0-4CD7-98FA-6E1CAF12AFC4}" type="presParOf" srcId="{ACBDC98C-CFB6-4DD8-A2F0-4444ACEA0377}" destId="{3D66A126-DE12-4BF5-B216-4F3B1923130A}" srcOrd="2" destOrd="0" presId="urn:microsoft.com/office/officeart/2008/layout/LinedList"/>
    <dgm:cxn modelId="{9A7B35D3-BCCF-43F7-9BBC-999956477E82}" type="presParOf" srcId="{ACBDC98C-CFB6-4DD8-A2F0-4444ACEA0377}" destId="{336CFE4C-77BE-490D-9AEC-ED84D26F4DD5}" srcOrd="3" destOrd="0" presId="urn:microsoft.com/office/officeart/2008/layout/LinedList"/>
    <dgm:cxn modelId="{4B083731-1293-4BAE-A270-D4635DAFDAF8}" type="presParOf" srcId="{336CFE4C-77BE-490D-9AEC-ED84D26F4DD5}" destId="{B41E3DF9-BA7A-43EE-881F-C05AC5BF70D3}" srcOrd="0" destOrd="0" presId="urn:microsoft.com/office/officeart/2008/layout/LinedList"/>
    <dgm:cxn modelId="{96E94E08-F075-4922-B050-045F989AE87A}" type="presParOf" srcId="{336CFE4C-77BE-490D-9AEC-ED84D26F4DD5}" destId="{F4629BB2-E486-413F-90E9-7B2C1D399A38}" srcOrd="1" destOrd="0" presId="urn:microsoft.com/office/officeart/2008/layout/LinedList"/>
    <dgm:cxn modelId="{644B29C2-BD37-4A80-AEBF-8DC64D324BAE}" type="presParOf" srcId="{ACBDC98C-CFB6-4DD8-A2F0-4444ACEA0377}" destId="{F7DD1C7C-BB6B-4F44-8FE2-1201AF09A116}" srcOrd="4" destOrd="0" presId="urn:microsoft.com/office/officeart/2008/layout/LinedList"/>
    <dgm:cxn modelId="{1A581E0C-EF39-4C6B-9047-EAE6491F2FF4}" type="presParOf" srcId="{ACBDC98C-CFB6-4DD8-A2F0-4444ACEA0377}" destId="{ECF8C2B7-4D5D-4D0B-B9E5-4F811B47B9E0}" srcOrd="5" destOrd="0" presId="urn:microsoft.com/office/officeart/2008/layout/LinedList"/>
    <dgm:cxn modelId="{7A9F7E13-CCEF-4763-AC7A-B9037E4CF48F}" type="presParOf" srcId="{ECF8C2B7-4D5D-4D0B-B9E5-4F811B47B9E0}" destId="{F664558D-3BC0-4294-8A5F-A6C6B35FD9C1}" srcOrd="0" destOrd="0" presId="urn:microsoft.com/office/officeart/2008/layout/LinedList"/>
    <dgm:cxn modelId="{921DBFC1-AA54-4431-9AE4-E6F0EBE7E087}" type="presParOf" srcId="{ECF8C2B7-4D5D-4D0B-B9E5-4F811B47B9E0}" destId="{23D1C4D9-463B-47A5-A9B0-AAADC51BF1A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D6B2215-5343-4DED-8C9E-AB15434B6888}" type="doc">
      <dgm:prSet loTypeId="urn:microsoft.com/office/officeart/2005/8/layout/hierarchy6" loCatId="hierarchy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pl-PL"/>
        </a:p>
      </dgm:t>
    </dgm:pt>
    <dgm:pt modelId="{18FFB429-A866-4018-B44F-86ABB9913512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pPr algn="ctr" rtl="0"/>
          <a:r>
            <a:rPr lang="pl-PL" sz="2000" b="1" dirty="0">
              <a:solidFill>
                <a:schemeClr val="bg1">
                  <a:lumMod val="95000"/>
                </a:schemeClr>
              </a:solidFill>
              <a:effectLst/>
            </a:rPr>
            <a:t>Kategorie JST: </a:t>
          </a:r>
        </a:p>
      </dgm:t>
    </dgm:pt>
    <dgm:pt modelId="{D3132C6C-2BAF-4625-8C58-6AEA4D577171}" type="parTrans" cxnId="{3D0D4138-6E18-4BD1-BF98-102AFC6D5BA6}">
      <dgm:prSet/>
      <dgm:spPr/>
      <dgm:t>
        <a:bodyPr/>
        <a:lstStyle/>
        <a:p>
          <a:endParaRPr lang="pl-PL" sz="1800" b="1">
            <a:solidFill>
              <a:schemeClr val="tx1"/>
            </a:solidFill>
            <a:effectLst/>
          </a:endParaRPr>
        </a:p>
      </dgm:t>
    </dgm:pt>
    <dgm:pt modelId="{4146738C-93BE-4FB0-806B-ED71868F7DFF}" type="sibTrans" cxnId="{3D0D4138-6E18-4BD1-BF98-102AFC6D5BA6}">
      <dgm:prSet/>
      <dgm:spPr/>
      <dgm:t>
        <a:bodyPr/>
        <a:lstStyle/>
        <a:p>
          <a:endParaRPr lang="pl-PL" sz="1800" b="1">
            <a:solidFill>
              <a:schemeClr val="tx1"/>
            </a:solidFill>
            <a:effectLst/>
          </a:endParaRPr>
        </a:p>
      </dgm:t>
    </dgm:pt>
    <dgm:pt modelId="{0345B5A5-A8B0-402F-80C5-F726ED2F8F54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rtl="0"/>
          <a:r>
            <a:rPr lang="pl-PL" sz="2000" b="1" kern="1200" dirty="0">
              <a:solidFill>
                <a:prstClr val="white">
                  <a:lumMod val="95000"/>
                </a:prstClr>
              </a:solidFill>
              <a:effectLst/>
              <a:latin typeface="Calibri" panose="020F0502020204030204"/>
              <a:ea typeface="+mn-ea"/>
              <a:cs typeface="+mn-cs"/>
            </a:rPr>
            <a:t>województwa</a:t>
          </a:r>
        </a:p>
      </dgm:t>
    </dgm:pt>
    <dgm:pt modelId="{4DE3BC3D-A379-482A-9F7C-6F2579DEB363}" type="parTrans" cxnId="{127CAE0F-111D-43EE-94E1-60C1DBBC515B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pl-PL" sz="1800" b="1">
            <a:solidFill>
              <a:schemeClr val="tx1"/>
            </a:solidFill>
            <a:effectLst/>
          </a:endParaRPr>
        </a:p>
      </dgm:t>
    </dgm:pt>
    <dgm:pt modelId="{0124AAC5-B4C9-4E22-AA4E-A46F9694A229}" type="sibTrans" cxnId="{127CAE0F-111D-43EE-94E1-60C1DBBC515B}">
      <dgm:prSet/>
      <dgm:spPr/>
      <dgm:t>
        <a:bodyPr/>
        <a:lstStyle/>
        <a:p>
          <a:endParaRPr lang="pl-PL" sz="1800" b="1">
            <a:solidFill>
              <a:schemeClr val="tx1"/>
            </a:solidFill>
            <a:effectLst/>
          </a:endParaRPr>
        </a:p>
      </dgm:t>
    </dgm:pt>
    <dgm:pt modelId="{D49C9667-9603-4E45-A58B-FC8B13F218EE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prstClr val="white">
                  <a:lumMod val="95000"/>
                </a:prstClr>
              </a:solidFill>
              <a:effectLst/>
              <a:latin typeface="Calibri" panose="020F0502020204030204"/>
              <a:ea typeface="+mn-ea"/>
              <a:cs typeface="+mn-cs"/>
            </a:rPr>
            <a:t>powiaty</a:t>
          </a:r>
        </a:p>
      </dgm:t>
    </dgm:pt>
    <dgm:pt modelId="{4A2FCE79-4CDA-41F7-8C62-C196D56EEB94}" type="parTrans" cxnId="{2B177AC2-B760-486B-AF64-3D8FCE14BC4F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pl-PL" sz="1800" b="1">
            <a:solidFill>
              <a:schemeClr val="tx1"/>
            </a:solidFill>
            <a:effectLst/>
          </a:endParaRPr>
        </a:p>
      </dgm:t>
    </dgm:pt>
    <dgm:pt modelId="{047372B5-28D1-4C6A-B9CE-CD230A0505C3}" type="sibTrans" cxnId="{2B177AC2-B760-486B-AF64-3D8FCE14BC4F}">
      <dgm:prSet/>
      <dgm:spPr/>
      <dgm:t>
        <a:bodyPr/>
        <a:lstStyle/>
        <a:p>
          <a:endParaRPr lang="pl-PL" sz="1800" b="1">
            <a:solidFill>
              <a:schemeClr val="tx1"/>
            </a:solidFill>
            <a:effectLst/>
          </a:endParaRPr>
        </a:p>
      </dgm:t>
    </dgm:pt>
    <dgm:pt modelId="{C8904FF3-1A32-4CEE-BA42-998D0A9EF483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rtl="0"/>
          <a:r>
            <a:rPr lang="pl-PL" sz="2000" b="1" kern="1200" dirty="0">
              <a:solidFill>
                <a:prstClr val="white">
                  <a:lumMod val="95000"/>
                </a:prstClr>
              </a:solidFill>
              <a:effectLst/>
              <a:latin typeface="Calibri" panose="020F0502020204030204"/>
              <a:ea typeface="+mn-ea"/>
              <a:cs typeface="+mn-cs"/>
            </a:rPr>
            <a:t>miasta na prawach powiatu</a:t>
          </a:r>
        </a:p>
      </dgm:t>
    </dgm:pt>
    <dgm:pt modelId="{5083903B-E5B4-4EF0-9436-118910D1A582}" type="parTrans" cxnId="{1D42F66D-A723-4CE8-8A50-14E8E6B418B1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pl-PL" sz="1800" b="1">
            <a:solidFill>
              <a:schemeClr val="tx1"/>
            </a:solidFill>
            <a:effectLst/>
          </a:endParaRPr>
        </a:p>
      </dgm:t>
    </dgm:pt>
    <dgm:pt modelId="{3475E0C5-222B-485D-90A0-863C82B302B9}" type="sibTrans" cxnId="{1D42F66D-A723-4CE8-8A50-14E8E6B418B1}">
      <dgm:prSet/>
      <dgm:spPr/>
      <dgm:t>
        <a:bodyPr/>
        <a:lstStyle/>
        <a:p>
          <a:endParaRPr lang="pl-PL" sz="1800" b="1">
            <a:solidFill>
              <a:schemeClr val="tx1"/>
            </a:solidFill>
            <a:effectLst/>
          </a:endParaRPr>
        </a:p>
      </dgm:t>
    </dgm:pt>
    <dgm:pt modelId="{A6004D8C-5CE8-4D0B-BCA1-CC59E53254A4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rtl="0"/>
          <a:r>
            <a:rPr lang="pl-PL" sz="2000" b="1" kern="1200" dirty="0">
              <a:solidFill>
                <a:prstClr val="white">
                  <a:lumMod val="95000"/>
                </a:prstClr>
              </a:solidFill>
              <a:effectLst/>
              <a:latin typeface="Calibri" panose="020F0502020204030204"/>
              <a:ea typeface="+mn-ea"/>
              <a:cs typeface="+mn-cs"/>
            </a:rPr>
            <a:t>gminy</a:t>
          </a:r>
        </a:p>
      </dgm:t>
    </dgm:pt>
    <dgm:pt modelId="{43B5EEA3-0767-469A-AE5D-F3852C1123EF}" type="parTrans" cxnId="{2DFC7BF5-3F84-4570-86DD-08B44A7054E3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pl-PL" sz="1800" b="1">
            <a:solidFill>
              <a:schemeClr val="tx1"/>
            </a:solidFill>
            <a:effectLst/>
          </a:endParaRPr>
        </a:p>
      </dgm:t>
    </dgm:pt>
    <dgm:pt modelId="{1CD15A20-EE39-422E-BC49-FFF27D159076}" type="sibTrans" cxnId="{2DFC7BF5-3F84-4570-86DD-08B44A7054E3}">
      <dgm:prSet/>
      <dgm:spPr/>
      <dgm:t>
        <a:bodyPr/>
        <a:lstStyle/>
        <a:p>
          <a:endParaRPr lang="pl-PL" sz="1800" b="1">
            <a:solidFill>
              <a:schemeClr val="tx1"/>
            </a:solidFill>
            <a:effectLst/>
          </a:endParaRPr>
        </a:p>
      </dgm:t>
    </dgm:pt>
    <dgm:pt modelId="{36BA7C7D-0ABC-4784-A7D2-AA07B6EC57F3}" type="pres">
      <dgm:prSet presAssocID="{3D6B2215-5343-4DED-8C9E-AB15434B6888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ADA54C27-68E8-469D-B0B0-7736CC6E7CEA}" type="pres">
      <dgm:prSet presAssocID="{3D6B2215-5343-4DED-8C9E-AB15434B6888}" presName="hierFlow" presStyleCnt="0"/>
      <dgm:spPr/>
    </dgm:pt>
    <dgm:pt modelId="{909BECBD-5D6A-4B47-862E-8BBCD74CD557}" type="pres">
      <dgm:prSet presAssocID="{3D6B2215-5343-4DED-8C9E-AB15434B6888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369FD2D9-0D11-4ABB-90E6-8AC84BB13E44}" type="pres">
      <dgm:prSet presAssocID="{18FFB429-A866-4018-B44F-86ABB9913512}" presName="Name14" presStyleCnt="0"/>
      <dgm:spPr/>
    </dgm:pt>
    <dgm:pt modelId="{955ECBE7-931F-453B-AE3A-AA701DA13F0B}" type="pres">
      <dgm:prSet presAssocID="{18FFB429-A866-4018-B44F-86ABB9913512}" presName="level1Shape" presStyleLbl="node0" presStyleIdx="0" presStyleCnt="1" custScaleX="171197" custScaleY="34418">
        <dgm:presLayoutVars>
          <dgm:chPref val="3"/>
        </dgm:presLayoutVars>
      </dgm:prSet>
      <dgm:spPr/>
    </dgm:pt>
    <dgm:pt modelId="{4D9A2B36-CEF0-4F45-B142-1B03036C384B}" type="pres">
      <dgm:prSet presAssocID="{18FFB429-A866-4018-B44F-86ABB9913512}" presName="hierChild2" presStyleCnt="0"/>
      <dgm:spPr/>
    </dgm:pt>
    <dgm:pt modelId="{3A2B9964-F9C4-4673-A0E6-C17B369FDE35}" type="pres">
      <dgm:prSet presAssocID="{4DE3BC3D-A379-482A-9F7C-6F2579DEB363}" presName="Name19" presStyleLbl="parChTrans1D2" presStyleIdx="0" presStyleCnt="4"/>
      <dgm:spPr/>
    </dgm:pt>
    <dgm:pt modelId="{34E093D5-6FEC-407B-BDF1-BCCEFEA64C9E}" type="pres">
      <dgm:prSet presAssocID="{0345B5A5-A8B0-402F-80C5-F726ED2F8F54}" presName="Name21" presStyleCnt="0"/>
      <dgm:spPr/>
    </dgm:pt>
    <dgm:pt modelId="{4D6CA7AD-A542-4897-B1F7-65F81DDFEE27}" type="pres">
      <dgm:prSet presAssocID="{0345B5A5-A8B0-402F-80C5-F726ED2F8F54}" presName="level2Shape" presStyleLbl="node2" presStyleIdx="0" presStyleCnt="4"/>
      <dgm:spPr/>
    </dgm:pt>
    <dgm:pt modelId="{8398AA2F-E70E-4A54-ADD4-F0D9DBAD0055}" type="pres">
      <dgm:prSet presAssocID="{0345B5A5-A8B0-402F-80C5-F726ED2F8F54}" presName="hierChild3" presStyleCnt="0"/>
      <dgm:spPr/>
    </dgm:pt>
    <dgm:pt modelId="{DA163731-AA5E-4DBD-A8DF-5DDC60CB7306}" type="pres">
      <dgm:prSet presAssocID="{4A2FCE79-4CDA-41F7-8C62-C196D56EEB94}" presName="Name19" presStyleLbl="parChTrans1D2" presStyleIdx="1" presStyleCnt="4"/>
      <dgm:spPr/>
    </dgm:pt>
    <dgm:pt modelId="{819AF188-A5AF-478C-8847-B3D971FFCA10}" type="pres">
      <dgm:prSet presAssocID="{D49C9667-9603-4E45-A58B-FC8B13F218EE}" presName="Name21" presStyleCnt="0"/>
      <dgm:spPr/>
    </dgm:pt>
    <dgm:pt modelId="{239F5ABE-4EE5-44DE-B63D-29C80E1EBA73}" type="pres">
      <dgm:prSet presAssocID="{D49C9667-9603-4E45-A58B-FC8B13F218EE}" presName="level2Shape" presStyleLbl="node2" presStyleIdx="1" presStyleCnt="4"/>
      <dgm:spPr/>
    </dgm:pt>
    <dgm:pt modelId="{27CF28FC-EA06-4774-9262-A633665850C5}" type="pres">
      <dgm:prSet presAssocID="{D49C9667-9603-4E45-A58B-FC8B13F218EE}" presName="hierChild3" presStyleCnt="0"/>
      <dgm:spPr/>
    </dgm:pt>
    <dgm:pt modelId="{43BF8C4B-6251-4FE6-A1DB-3DCE39B10935}" type="pres">
      <dgm:prSet presAssocID="{5083903B-E5B4-4EF0-9436-118910D1A582}" presName="Name19" presStyleLbl="parChTrans1D2" presStyleIdx="2" presStyleCnt="4"/>
      <dgm:spPr/>
    </dgm:pt>
    <dgm:pt modelId="{F00C2FE5-9A8F-4CB3-A52C-643B0B78AC77}" type="pres">
      <dgm:prSet presAssocID="{C8904FF3-1A32-4CEE-BA42-998D0A9EF483}" presName="Name21" presStyleCnt="0"/>
      <dgm:spPr/>
    </dgm:pt>
    <dgm:pt modelId="{3F918DFE-3A98-4DBD-9480-212D087F586D}" type="pres">
      <dgm:prSet presAssocID="{C8904FF3-1A32-4CEE-BA42-998D0A9EF483}" presName="level2Shape" presStyleLbl="node2" presStyleIdx="2" presStyleCnt="4"/>
      <dgm:spPr/>
    </dgm:pt>
    <dgm:pt modelId="{F76A045D-CA7F-4063-AC85-FA12AC886C51}" type="pres">
      <dgm:prSet presAssocID="{C8904FF3-1A32-4CEE-BA42-998D0A9EF483}" presName="hierChild3" presStyleCnt="0"/>
      <dgm:spPr/>
    </dgm:pt>
    <dgm:pt modelId="{EFE6D673-25B0-4ABE-8525-997A42C10F23}" type="pres">
      <dgm:prSet presAssocID="{43B5EEA3-0767-469A-AE5D-F3852C1123EF}" presName="Name19" presStyleLbl="parChTrans1D2" presStyleIdx="3" presStyleCnt="4"/>
      <dgm:spPr/>
    </dgm:pt>
    <dgm:pt modelId="{FE8E70FF-3402-4888-A678-76663951A582}" type="pres">
      <dgm:prSet presAssocID="{A6004D8C-5CE8-4D0B-BCA1-CC59E53254A4}" presName="Name21" presStyleCnt="0"/>
      <dgm:spPr/>
    </dgm:pt>
    <dgm:pt modelId="{F9699496-D5A0-4D69-83D6-737A38AF0D20}" type="pres">
      <dgm:prSet presAssocID="{A6004D8C-5CE8-4D0B-BCA1-CC59E53254A4}" presName="level2Shape" presStyleLbl="node2" presStyleIdx="3" presStyleCnt="4" custScaleX="111755" custScaleY="93271" custLinFactNeighborX="-1545" custLinFactNeighborY="2844"/>
      <dgm:spPr/>
    </dgm:pt>
    <dgm:pt modelId="{3A7A5C4F-D0BB-4911-B50C-6FD9FC4AE72C}" type="pres">
      <dgm:prSet presAssocID="{A6004D8C-5CE8-4D0B-BCA1-CC59E53254A4}" presName="hierChild3" presStyleCnt="0"/>
      <dgm:spPr/>
    </dgm:pt>
    <dgm:pt modelId="{75C0E325-3E69-4D5C-959E-BBA52D961E16}" type="pres">
      <dgm:prSet presAssocID="{3D6B2215-5343-4DED-8C9E-AB15434B6888}" presName="bgShapesFlow" presStyleCnt="0"/>
      <dgm:spPr/>
    </dgm:pt>
  </dgm:ptLst>
  <dgm:cxnLst>
    <dgm:cxn modelId="{127CAE0F-111D-43EE-94E1-60C1DBBC515B}" srcId="{18FFB429-A866-4018-B44F-86ABB9913512}" destId="{0345B5A5-A8B0-402F-80C5-F726ED2F8F54}" srcOrd="0" destOrd="0" parTransId="{4DE3BC3D-A379-482A-9F7C-6F2579DEB363}" sibTransId="{0124AAC5-B4C9-4E22-AA4E-A46F9694A229}"/>
    <dgm:cxn modelId="{3CEB5E15-2E3A-430B-9EDF-85EB105BA361}" type="presOf" srcId="{3D6B2215-5343-4DED-8C9E-AB15434B6888}" destId="{36BA7C7D-0ABC-4784-A7D2-AA07B6EC57F3}" srcOrd="0" destOrd="0" presId="urn:microsoft.com/office/officeart/2005/8/layout/hierarchy6"/>
    <dgm:cxn modelId="{03DBA223-3340-4493-927B-FCA3A7BD2685}" type="presOf" srcId="{D49C9667-9603-4E45-A58B-FC8B13F218EE}" destId="{239F5ABE-4EE5-44DE-B63D-29C80E1EBA73}" srcOrd="0" destOrd="0" presId="urn:microsoft.com/office/officeart/2005/8/layout/hierarchy6"/>
    <dgm:cxn modelId="{3D0D4138-6E18-4BD1-BF98-102AFC6D5BA6}" srcId="{3D6B2215-5343-4DED-8C9E-AB15434B6888}" destId="{18FFB429-A866-4018-B44F-86ABB9913512}" srcOrd="0" destOrd="0" parTransId="{D3132C6C-2BAF-4625-8C58-6AEA4D577171}" sibTransId="{4146738C-93BE-4FB0-806B-ED71868F7DFF}"/>
    <dgm:cxn modelId="{BD50B845-9FB9-4D55-BF71-BFF3834B1680}" type="presOf" srcId="{C8904FF3-1A32-4CEE-BA42-998D0A9EF483}" destId="{3F918DFE-3A98-4DBD-9480-212D087F586D}" srcOrd="0" destOrd="0" presId="urn:microsoft.com/office/officeart/2005/8/layout/hierarchy6"/>
    <dgm:cxn modelId="{82C59B69-143C-4AC3-9AB2-6375DB8BAB35}" type="presOf" srcId="{18FFB429-A866-4018-B44F-86ABB9913512}" destId="{955ECBE7-931F-453B-AE3A-AA701DA13F0B}" srcOrd="0" destOrd="0" presId="urn:microsoft.com/office/officeart/2005/8/layout/hierarchy6"/>
    <dgm:cxn modelId="{1D42F66D-A723-4CE8-8A50-14E8E6B418B1}" srcId="{18FFB429-A866-4018-B44F-86ABB9913512}" destId="{C8904FF3-1A32-4CEE-BA42-998D0A9EF483}" srcOrd="2" destOrd="0" parTransId="{5083903B-E5B4-4EF0-9436-118910D1A582}" sibTransId="{3475E0C5-222B-485D-90A0-863C82B302B9}"/>
    <dgm:cxn modelId="{B63C4270-FD59-471B-A74F-6350879F0DEA}" type="presOf" srcId="{0345B5A5-A8B0-402F-80C5-F726ED2F8F54}" destId="{4D6CA7AD-A542-4897-B1F7-65F81DDFEE27}" srcOrd="0" destOrd="0" presId="urn:microsoft.com/office/officeart/2005/8/layout/hierarchy6"/>
    <dgm:cxn modelId="{227D5476-0771-4B42-A8F2-94EEAB579005}" type="presOf" srcId="{A6004D8C-5CE8-4D0B-BCA1-CC59E53254A4}" destId="{F9699496-D5A0-4D69-83D6-737A38AF0D20}" srcOrd="0" destOrd="0" presId="urn:microsoft.com/office/officeart/2005/8/layout/hierarchy6"/>
    <dgm:cxn modelId="{CB62F07A-E786-4572-A09D-31322C41AA1F}" type="presOf" srcId="{43B5EEA3-0767-469A-AE5D-F3852C1123EF}" destId="{EFE6D673-25B0-4ABE-8525-997A42C10F23}" srcOrd="0" destOrd="0" presId="urn:microsoft.com/office/officeart/2005/8/layout/hierarchy6"/>
    <dgm:cxn modelId="{2B177AC2-B760-486B-AF64-3D8FCE14BC4F}" srcId="{18FFB429-A866-4018-B44F-86ABB9913512}" destId="{D49C9667-9603-4E45-A58B-FC8B13F218EE}" srcOrd="1" destOrd="0" parTransId="{4A2FCE79-4CDA-41F7-8C62-C196D56EEB94}" sibTransId="{047372B5-28D1-4C6A-B9CE-CD230A0505C3}"/>
    <dgm:cxn modelId="{0E710AC6-F143-4038-AD20-BAEBD073C818}" type="presOf" srcId="{4A2FCE79-4CDA-41F7-8C62-C196D56EEB94}" destId="{DA163731-AA5E-4DBD-A8DF-5DDC60CB7306}" srcOrd="0" destOrd="0" presId="urn:microsoft.com/office/officeart/2005/8/layout/hierarchy6"/>
    <dgm:cxn modelId="{59F22AE4-FF9D-4D6F-8653-F10AD78A8B43}" type="presOf" srcId="{5083903B-E5B4-4EF0-9436-118910D1A582}" destId="{43BF8C4B-6251-4FE6-A1DB-3DCE39B10935}" srcOrd="0" destOrd="0" presId="urn:microsoft.com/office/officeart/2005/8/layout/hierarchy6"/>
    <dgm:cxn modelId="{F14C2BF2-E9AD-4C9D-AA32-82029C448B6B}" type="presOf" srcId="{4DE3BC3D-A379-482A-9F7C-6F2579DEB363}" destId="{3A2B9964-F9C4-4673-A0E6-C17B369FDE35}" srcOrd="0" destOrd="0" presId="urn:microsoft.com/office/officeart/2005/8/layout/hierarchy6"/>
    <dgm:cxn modelId="{2DFC7BF5-3F84-4570-86DD-08B44A7054E3}" srcId="{18FFB429-A866-4018-B44F-86ABB9913512}" destId="{A6004D8C-5CE8-4D0B-BCA1-CC59E53254A4}" srcOrd="3" destOrd="0" parTransId="{43B5EEA3-0767-469A-AE5D-F3852C1123EF}" sibTransId="{1CD15A20-EE39-422E-BC49-FFF27D159076}"/>
    <dgm:cxn modelId="{9B393207-8C80-4DC9-8C77-697B95F41114}" type="presParOf" srcId="{36BA7C7D-0ABC-4784-A7D2-AA07B6EC57F3}" destId="{ADA54C27-68E8-469D-B0B0-7736CC6E7CEA}" srcOrd="0" destOrd="0" presId="urn:microsoft.com/office/officeart/2005/8/layout/hierarchy6"/>
    <dgm:cxn modelId="{36941214-CEF5-41CA-ADC9-035F849B1B11}" type="presParOf" srcId="{ADA54C27-68E8-469D-B0B0-7736CC6E7CEA}" destId="{909BECBD-5D6A-4B47-862E-8BBCD74CD557}" srcOrd="0" destOrd="0" presId="urn:microsoft.com/office/officeart/2005/8/layout/hierarchy6"/>
    <dgm:cxn modelId="{085A8D08-BDD5-4A27-B595-F269ECD45B1B}" type="presParOf" srcId="{909BECBD-5D6A-4B47-862E-8BBCD74CD557}" destId="{369FD2D9-0D11-4ABB-90E6-8AC84BB13E44}" srcOrd="0" destOrd="0" presId="urn:microsoft.com/office/officeart/2005/8/layout/hierarchy6"/>
    <dgm:cxn modelId="{9CB4C230-42AC-4A91-87D3-95F3E0DACE9A}" type="presParOf" srcId="{369FD2D9-0D11-4ABB-90E6-8AC84BB13E44}" destId="{955ECBE7-931F-453B-AE3A-AA701DA13F0B}" srcOrd="0" destOrd="0" presId="urn:microsoft.com/office/officeart/2005/8/layout/hierarchy6"/>
    <dgm:cxn modelId="{A0FBA02B-9F52-4138-9A1E-6A3A15E4117A}" type="presParOf" srcId="{369FD2D9-0D11-4ABB-90E6-8AC84BB13E44}" destId="{4D9A2B36-CEF0-4F45-B142-1B03036C384B}" srcOrd="1" destOrd="0" presId="urn:microsoft.com/office/officeart/2005/8/layout/hierarchy6"/>
    <dgm:cxn modelId="{13C99740-D588-4166-B0A3-885F909F8E97}" type="presParOf" srcId="{4D9A2B36-CEF0-4F45-B142-1B03036C384B}" destId="{3A2B9964-F9C4-4673-A0E6-C17B369FDE35}" srcOrd="0" destOrd="0" presId="urn:microsoft.com/office/officeart/2005/8/layout/hierarchy6"/>
    <dgm:cxn modelId="{E1641211-ECFC-4810-AC6F-F6F19AB349E0}" type="presParOf" srcId="{4D9A2B36-CEF0-4F45-B142-1B03036C384B}" destId="{34E093D5-6FEC-407B-BDF1-BCCEFEA64C9E}" srcOrd="1" destOrd="0" presId="urn:microsoft.com/office/officeart/2005/8/layout/hierarchy6"/>
    <dgm:cxn modelId="{98D7EF45-DC3A-49F4-BCB6-E381585F80F7}" type="presParOf" srcId="{34E093D5-6FEC-407B-BDF1-BCCEFEA64C9E}" destId="{4D6CA7AD-A542-4897-B1F7-65F81DDFEE27}" srcOrd="0" destOrd="0" presId="urn:microsoft.com/office/officeart/2005/8/layout/hierarchy6"/>
    <dgm:cxn modelId="{D3ACEAB4-73AD-4223-AEBA-5D53B55F67A9}" type="presParOf" srcId="{34E093D5-6FEC-407B-BDF1-BCCEFEA64C9E}" destId="{8398AA2F-E70E-4A54-ADD4-F0D9DBAD0055}" srcOrd="1" destOrd="0" presId="urn:microsoft.com/office/officeart/2005/8/layout/hierarchy6"/>
    <dgm:cxn modelId="{0576C20C-B499-40A8-ABB9-0C2ACF748D02}" type="presParOf" srcId="{4D9A2B36-CEF0-4F45-B142-1B03036C384B}" destId="{DA163731-AA5E-4DBD-A8DF-5DDC60CB7306}" srcOrd="2" destOrd="0" presId="urn:microsoft.com/office/officeart/2005/8/layout/hierarchy6"/>
    <dgm:cxn modelId="{9170919B-690D-4EAA-AB89-61CD0983A2C1}" type="presParOf" srcId="{4D9A2B36-CEF0-4F45-B142-1B03036C384B}" destId="{819AF188-A5AF-478C-8847-B3D971FFCA10}" srcOrd="3" destOrd="0" presId="urn:microsoft.com/office/officeart/2005/8/layout/hierarchy6"/>
    <dgm:cxn modelId="{C5BBC946-F8FF-4F1B-899A-48E98BA893DB}" type="presParOf" srcId="{819AF188-A5AF-478C-8847-B3D971FFCA10}" destId="{239F5ABE-4EE5-44DE-B63D-29C80E1EBA73}" srcOrd="0" destOrd="0" presId="urn:microsoft.com/office/officeart/2005/8/layout/hierarchy6"/>
    <dgm:cxn modelId="{A12674E5-1793-4D40-8074-4C4509F3AA58}" type="presParOf" srcId="{819AF188-A5AF-478C-8847-B3D971FFCA10}" destId="{27CF28FC-EA06-4774-9262-A633665850C5}" srcOrd="1" destOrd="0" presId="urn:microsoft.com/office/officeart/2005/8/layout/hierarchy6"/>
    <dgm:cxn modelId="{1B0382A9-4D7F-44EE-9482-2CF154E2A181}" type="presParOf" srcId="{4D9A2B36-CEF0-4F45-B142-1B03036C384B}" destId="{43BF8C4B-6251-4FE6-A1DB-3DCE39B10935}" srcOrd="4" destOrd="0" presId="urn:microsoft.com/office/officeart/2005/8/layout/hierarchy6"/>
    <dgm:cxn modelId="{75CFC140-B206-4253-B21B-72176431F946}" type="presParOf" srcId="{4D9A2B36-CEF0-4F45-B142-1B03036C384B}" destId="{F00C2FE5-9A8F-4CB3-A52C-643B0B78AC77}" srcOrd="5" destOrd="0" presId="urn:microsoft.com/office/officeart/2005/8/layout/hierarchy6"/>
    <dgm:cxn modelId="{A4CAFDBA-B33B-4772-AD39-A8C733FC4D4F}" type="presParOf" srcId="{F00C2FE5-9A8F-4CB3-A52C-643B0B78AC77}" destId="{3F918DFE-3A98-4DBD-9480-212D087F586D}" srcOrd="0" destOrd="0" presId="urn:microsoft.com/office/officeart/2005/8/layout/hierarchy6"/>
    <dgm:cxn modelId="{E3901380-E582-447D-B920-C934B19968BC}" type="presParOf" srcId="{F00C2FE5-9A8F-4CB3-A52C-643B0B78AC77}" destId="{F76A045D-CA7F-4063-AC85-FA12AC886C51}" srcOrd="1" destOrd="0" presId="urn:microsoft.com/office/officeart/2005/8/layout/hierarchy6"/>
    <dgm:cxn modelId="{B2ADAEE8-7C23-483F-8E64-79E9B10D6E02}" type="presParOf" srcId="{4D9A2B36-CEF0-4F45-B142-1B03036C384B}" destId="{EFE6D673-25B0-4ABE-8525-997A42C10F23}" srcOrd="6" destOrd="0" presId="urn:microsoft.com/office/officeart/2005/8/layout/hierarchy6"/>
    <dgm:cxn modelId="{9D56AF9E-43F0-4659-A019-06594CEA7C6F}" type="presParOf" srcId="{4D9A2B36-CEF0-4F45-B142-1B03036C384B}" destId="{FE8E70FF-3402-4888-A678-76663951A582}" srcOrd="7" destOrd="0" presId="urn:microsoft.com/office/officeart/2005/8/layout/hierarchy6"/>
    <dgm:cxn modelId="{C7495AC2-877D-4F11-8ECC-2DF53EB119C9}" type="presParOf" srcId="{FE8E70FF-3402-4888-A678-76663951A582}" destId="{F9699496-D5A0-4D69-83D6-737A38AF0D20}" srcOrd="0" destOrd="0" presId="urn:microsoft.com/office/officeart/2005/8/layout/hierarchy6"/>
    <dgm:cxn modelId="{33CD5C6E-50EA-4B13-A74C-A3FA5B676018}" type="presParOf" srcId="{FE8E70FF-3402-4888-A678-76663951A582}" destId="{3A7A5C4F-D0BB-4911-B50C-6FD9FC4AE72C}" srcOrd="1" destOrd="0" presId="urn:microsoft.com/office/officeart/2005/8/layout/hierarchy6"/>
    <dgm:cxn modelId="{6617B4FB-4DFA-4431-8F3E-B704DE557C7D}" type="presParOf" srcId="{36BA7C7D-0ABC-4784-A7D2-AA07B6EC57F3}" destId="{75C0E325-3E69-4D5C-959E-BBA52D961E16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D92E523-5F51-4BD0-B590-0D70E08695E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E20DAA00-593E-4B1E-A02D-F468C44CBFEA}">
      <dgm:prSet custT="1"/>
      <dgm:spPr/>
      <dgm:t>
        <a:bodyPr/>
        <a:lstStyle/>
        <a:p>
          <a:r>
            <a:rPr lang="pl-PL" sz="3000" b="1" dirty="0"/>
            <a:t>Potrzeby finansowe JST to suma potrzeb</a:t>
          </a:r>
          <a:r>
            <a:rPr lang="pl-PL" sz="3000" dirty="0"/>
            <a:t>:</a:t>
          </a:r>
        </a:p>
      </dgm:t>
    </dgm:pt>
    <dgm:pt modelId="{B4F2F1AD-0576-47E0-98D9-BD369B2516F1}" type="parTrans" cxnId="{CED7E837-624E-4C07-A303-3C0942EC38C6}">
      <dgm:prSet/>
      <dgm:spPr/>
      <dgm:t>
        <a:bodyPr/>
        <a:lstStyle/>
        <a:p>
          <a:endParaRPr lang="pl-PL"/>
        </a:p>
      </dgm:t>
    </dgm:pt>
    <dgm:pt modelId="{E8B41C33-2221-4BDB-B6A3-B5105CFA7098}" type="sibTrans" cxnId="{CED7E837-624E-4C07-A303-3C0942EC38C6}">
      <dgm:prSet/>
      <dgm:spPr/>
      <dgm:t>
        <a:bodyPr/>
        <a:lstStyle/>
        <a:p>
          <a:endParaRPr lang="pl-PL"/>
        </a:p>
      </dgm:t>
    </dgm:pt>
    <dgm:pt modelId="{ABCEDF1C-8CDE-4C0D-BC20-33B30D5FCEF4}">
      <dgm:prSet custT="1"/>
      <dgm:spPr/>
      <dgm:t>
        <a:bodyPr/>
        <a:lstStyle/>
        <a:p>
          <a:r>
            <a:rPr lang="pl-PL" sz="2400" b="1" kern="1200" dirty="0"/>
            <a:t>ekologicznych</a:t>
          </a:r>
          <a:endParaRPr lang="pl-PL" sz="2400" kern="1200" dirty="0"/>
        </a:p>
      </dgm:t>
    </dgm:pt>
    <dgm:pt modelId="{4B4722F1-E4D8-47C9-B7C9-A6DD7922CAE0}" type="parTrans" cxnId="{4C63F998-91C8-442D-89EA-C85B33C92490}">
      <dgm:prSet/>
      <dgm:spPr/>
      <dgm:t>
        <a:bodyPr/>
        <a:lstStyle/>
        <a:p>
          <a:endParaRPr lang="pl-PL"/>
        </a:p>
      </dgm:t>
    </dgm:pt>
    <dgm:pt modelId="{E7B060FE-0871-4855-BAC0-59233A42DE9B}" type="sibTrans" cxnId="{4C63F998-91C8-442D-89EA-C85B33C92490}">
      <dgm:prSet/>
      <dgm:spPr/>
      <dgm:t>
        <a:bodyPr/>
        <a:lstStyle/>
        <a:p>
          <a:endParaRPr lang="pl-PL"/>
        </a:p>
      </dgm:t>
    </dgm:pt>
    <dgm:pt modelId="{360263CA-D316-4958-892F-FB6D82DFE4A0}">
      <dgm:prSet custT="1"/>
      <dgm:spPr/>
      <dgm:t>
        <a:bodyPr/>
        <a:lstStyle/>
        <a:p>
          <a:r>
            <a:rPr lang="pl-PL" sz="2400" b="1" kern="1200" dirty="0"/>
            <a:t>oświatowych</a:t>
          </a:r>
          <a:endParaRPr lang="pl-PL" sz="2400" kern="1200" dirty="0"/>
        </a:p>
      </dgm:t>
    </dgm:pt>
    <dgm:pt modelId="{C41A4CD7-5A96-43F0-B9C0-A9C02206C60D}" type="parTrans" cxnId="{B27D9360-31B3-4F51-B9DB-64F45C9E31B1}">
      <dgm:prSet/>
      <dgm:spPr/>
      <dgm:t>
        <a:bodyPr/>
        <a:lstStyle/>
        <a:p>
          <a:endParaRPr lang="pl-PL"/>
        </a:p>
      </dgm:t>
    </dgm:pt>
    <dgm:pt modelId="{ED306CE0-47B6-4A71-B0E8-659967C15EB6}" type="sibTrans" cxnId="{B27D9360-31B3-4F51-B9DB-64F45C9E31B1}">
      <dgm:prSet/>
      <dgm:spPr/>
      <dgm:t>
        <a:bodyPr/>
        <a:lstStyle/>
        <a:p>
          <a:endParaRPr lang="pl-PL"/>
        </a:p>
      </dgm:t>
    </dgm:pt>
    <dgm:pt modelId="{C6B66C5B-DC35-4E0D-812D-081B5DC76F9B}">
      <dgm:prSet custT="1"/>
      <dgm:spPr/>
      <dgm:t>
        <a:bodyPr/>
        <a:lstStyle/>
        <a:p>
          <a:r>
            <a:rPr lang="pl-PL" sz="2400" b="1" kern="1200" dirty="0"/>
            <a:t>rozwojowych</a:t>
          </a:r>
          <a:endParaRPr lang="pl-PL" sz="2400" kern="1200" dirty="0"/>
        </a:p>
      </dgm:t>
    </dgm:pt>
    <dgm:pt modelId="{5E1FAF9B-AF6E-4A75-A68F-6EB63EC38C24}" type="parTrans" cxnId="{30262B75-61E2-472D-BF27-27BEBCC40927}">
      <dgm:prSet/>
      <dgm:spPr/>
      <dgm:t>
        <a:bodyPr/>
        <a:lstStyle/>
        <a:p>
          <a:endParaRPr lang="pl-PL"/>
        </a:p>
      </dgm:t>
    </dgm:pt>
    <dgm:pt modelId="{A19C6368-D1A8-4E05-868D-FEAE1B73A1CB}" type="sibTrans" cxnId="{30262B75-61E2-472D-BF27-27BEBCC40927}">
      <dgm:prSet/>
      <dgm:spPr/>
      <dgm:t>
        <a:bodyPr/>
        <a:lstStyle/>
        <a:p>
          <a:endParaRPr lang="pl-PL"/>
        </a:p>
      </dgm:t>
    </dgm:pt>
    <dgm:pt modelId="{0F7FC799-58D8-47DA-8E36-DC9B33E998CD}">
      <dgm:prSet custT="1"/>
      <dgm:spPr/>
      <dgm:t>
        <a:bodyPr/>
        <a:lstStyle/>
        <a:p>
          <a:r>
            <a:rPr lang="pl-PL" sz="2400" b="1" kern="1200" dirty="0"/>
            <a:t>wyrównawczych</a:t>
          </a:r>
          <a:endParaRPr lang="pl-PL" sz="2400" kern="1200" dirty="0"/>
        </a:p>
      </dgm:t>
    </dgm:pt>
    <dgm:pt modelId="{ADF083D5-303A-4C28-865D-DA64C54626C8}" type="parTrans" cxnId="{E802D6CA-8710-4380-9962-42C9F2EBD4D4}">
      <dgm:prSet/>
      <dgm:spPr/>
    </dgm:pt>
    <dgm:pt modelId="{5DCC6DE7-80D6-4B4B-8FF7-D64038B9EEEB}" type="sibTrans" cxnId="{E802D6CA-8710-4380-9962-42C9F2EBD4D4}">
      <dgm:prSet/>
      <dgm:spPr/>
    </dgm:pt>
    <dgm:pt modelId="{B4091F58-0533-4CCC-A93F-8E810CE9542E}" type="pres">
      <dgm:prSet presAssocID="{CD92E523-5F51-4BD0-B590-0D70E08695EC}" presName="linear" presStyleCnt="0">
        <dgm:presLayoutVars>
          <dgm:dir/>
          <dgm:animLvl val="lvl"/>
          <dgm:resizeHandles val="exact"/>
        </dgm:presLayoutVars>
      </dgm:prSet>
      <dgm:spPr/>
    </dgm:pt>
    <dgm:pt modelId="{90366B06-C25C-40F5-A25D-02F0F3EDC517}" type="pres">
      <dgm:prSet presAssocID="{E20DAA00-593E-4B1E-A02D-F468C44CBFEA}" presName="parentLin" presStyleCnt="0"/>
      <dgm:spPr/>
    </dgm:pt>
    <dgm:pt modelId="{92AABC25-F60B-47EB-B403-A609EA90798C}" type="pres">
      <dgm:prSet presAssocID="{E20DAA00-593E-4B1E-A02D-F468C44CBFEA}" presName="parentLeftMargin" presStyleLbl="node1" presStyleIdx="0" presStyleCnt="1"/>
      <dgm:spPr/>
    </dgm:pt>
    <dgm:pt modelId="{8C48C6AD-2837-45B6-B9E2-A9DB207D250F}" type="pres">
      <dgm:prSet presAssocID="{E20DAA00-593E-4B1E-A02D-F468C44CBFEA}" presName="parentText" presStyleLbl="node1" presStyleIdx="0" presStyleCnt="1" custScaleY="70602">
        <dgm:presLayoutVars>
          <dgm:chMax val="0"/>
          <dgm:bulletEnabled val="1"/>
        </dgm:presLayoutVars>
      </dgm:prSet>
      <dgm:spPr/>
    </dgm:pt>
    <dgm:pt modelId="{7BD06AFA-2245-4102-A584-15FB89369257}" type="pres">
      <dgm:prSet presAssocID="{E20DAA00-593E-4B1E-A02D-F468C44CBFEA}" presName="negativeSpace" presStyleCnt="0"/>
      <dgm:spPr/>
    </dgm:pt>
    <dgm:pt modelId="{6996A56E-1652-4FA8-B98F-69988A20FD27}" type="pres">
      <dgm:prSet presAssocID="{E20DAA00-593E-4B1E-A02D-F468C44CBFEA}" presName="childText" presStyleLbl="conFgAcc1" presStyleIdx="0" presStyleCnt="1" custLinFactNeighborX="537" custLinFactNeighborY="28638">
        <dgm:presLayoutVars>
          <dgm:bulletEnabled val="1"/>
        </dgm:presLayoutVars>
      </dgm:prSet>
      <dgm:spPr/>
    </dgm:pt>
  </dgm:ptLst>
  <dgm:cxnLst>
    <dgm:cxn modelId="{E0AA8228-A3B1-4D72-B126-926301588F6B}" type="presOf" srcId="{360263CA-D316-4958-892F-FB6D82DFE4A0}" destId="{6996A56E-1652-4FA8-B98F-69988A20FD27}" srcOrd="0" destOrd="2" presId="urn:microsoft.com/office/officeart/2005/8/layout/list1"/>
    <dgm:cxn modelId="{CED7E837-624E-4C07-A303-3C0942EC38C6}" srcId="{CD92E523-5F51-4BD0-B590-0D70E08695EC}" destId="{E20DAA00-593E-4B1E-A02D-F468C44CBFEA}" srcOrd="0" destOrd="0" parTransId="{B4F2F1AD-0576-47E0-98D9-BD369B2516F1}" sibTransId="{E8B41C33-2221-4BDB-B6A3-B5105CFA7098}"/>
    <dgm:cxn modelId="{B27D9360-31B3-4F51-B9DB-64F45C9E31B1}" srcId="{E20DAA00-593E-4B1E-A02D-F468C44CBFEA}" destId="{360263CA-D316-4958-892F-FB6D82DFE4A0}" srcOrd="2" destOrd="0" parTransId="{C41A4CD7-5A96-43F0-B9C0-A9C02206C60D}" sibTransId="{ED306CE0-47B6-4A71-B0E8-659967C15EB6}"/>
    <dgm:cxn modelId="{846EC874-5BD4-4419-A32E-D6CCF7EE6D02}" type="presOf" srcId="{E20DAA00-593E-4B1E-A02D-F468C44CBFEA}" destId="{8C48C6AD-2837-45B6-B9E2-A9DB207D250F}" srcOrd="1" destOrd="0" presId="urn:microsoft.com/office/officeart/2005/8/layout/list1"/>
    <dgm:cxn modelId="{30262B75-61E2-472D-BF27-27BEBCC40927}" srcId="{E20DAA00-593E-4B1E-A02D-F468C44CBFEA}" destId="{C6B66C5B-DC35-4E0D-812D-081B5DC76F9B}" srcOrd="3" destOrd="0" parTransId="{5E1FAF9B-AF6E-4A75-A68F-6EB63EC38C24}" sibTransId="{A19C6368-D1A8-4E05-868D-FEAE1B73A1CB}"/>
    <dgm:cxn modelId="{CCC88A59-4ACB-4269-A76D-3460AE38A99F}" type="presOf" srcId="{E20DAA00-593E-4B1E-A02D-F468C44CBFEA}" destId="{92AABC25-F60B-47EB-B403-A609EA90798C}" srcOrd="0" destOrd="0" presId="urn:microsoft.com/office/officeart/2005/8/layout/list1"/>
    <dgm:cxn modelId="{D904D789-996D-4677-80F6-571F08213652}" type="presOf" srcId="{CD92E523-5F51-4BD0-B590-0D70E08695EC}" destId="{B4091F58-0533-4CCC-A93F-8E810CE9542E}" srcOrd="0" destOrd="0" presId="urn:microsoft.com/office/officeart/2005/8/layout/list1"/>
    <dgm:cxn modelId="{5456818D-F5AC-4935-8296-01A534E5A06C}" type="presOf" srcId="{C6B66C5B-DC35-4E0D-812D-081B5DC76F9B}" destId="{6996A56E-1652-4FA8-B98F-69988A20FD27}" srcOrd="0" destOrd="3" presId="urn:microsoft.com/office/officeart/2005/8/layout/list1"/>
    <dgm:cxn modelId="{0E492991-4D77-4F24-8486-98E8259A1D49}" type="presOf" srcId="{ABCEDF1C-8CDE-4C0D-BC20-33B30D5FCEF4}" destId="{6996A56E-1652-4FA8-B98F-69988A20FD27}" srcOrd="0" destOrd="0" presId="urn:microsoft.com/office/officeart/2005/8/layout/list1"/>
    <dgm:cxn modelId="{4C63F998-91C8-442D-89EA-C85B33C92490}" srcId="{E20DAA00-593E-4B1E-A02D-F468C44CBFEA}" destId="{ABCEDF1C-8CDE-4C0D-BC20-33B30D5FCEF4}" srcOrd="0" destOrd="0" parTransId="{4B4722F1-E4D8-47C9-B7C9-A6DD7922CAE0}" sibTransId="{E7B060FE-0871-4855-BAC0-59233A42DE9B}"/>
    <dgm:cxn modelId="{E802D6CA-8710-4380-9962-42C9F2EBD4D4}" srcId="{E20DAA00-593E-4B1E-A02D-F468C44CBFEA}" destId="{0F7FC799-58D8-47DA-8E36-DC9B33E998CD}" srcOrd="1" destOrd="0" parTransId="{ADF083D5-303A-4C28-865D-DA64C54626C8}" sibTransId="{5DCC6DE7-80D6-4B4B-8FF7-D64038B9EEEB}"/>
    <dgm:cxn modelId="{EFE563EB-9D2F-4076-A27C-5089FDDE6A2B}" type="presOf" srcId="{0F7FC799-58D8-47DA-8E36-DC9B33E998CD}" destId="{6996A56E-1652-4FA8-B98F-69988A20FD27}" srcOrd="0" destOrd="1" presId="urn:microsoft.com/office/officeart/2005/8/layout/list1"/>
    <dgm:cxn modelId="{0A2AD1CB-A1E9-4AC2-AC10-1F76AA858EF2}" type="presParOf" srcId="{B4091F58-0533-4CCC-A93F-8E810CE9542E}" destId="{90366B06-C25C-40F5-A25D-02F0F3EDC517}" srcOrd="0" destOrd="0" presId="urn:microsoft.com/office/officeart/2005/8/layout/list1"/>
    <dgm:cxn modelId="{27685D03-192D-4A62-858A-694CABF8FF2C}" type="presParOf" srcId="{90366B06-C25C-40F5-A25D-02F0F3EDC517}" destId="{92AABC25-F60B-47EB-B403-A609EA90798C}" srcOrd="0" destOrd="0" presId="urn:microsoft.com/office/officeart/2005/8/layout/list1"/>
    <dgm:cxn modelId="{D2240D66-20EE-4B7C-B056-91ACDF30BE0D}" type="presParOf" srcId="{90366B06-C25C-40F5-A25D-02F0F3EDC517}" destId="{8C48C6AD-2837-45B6-B9E2-A9DB207D250F}" srcOrd="1" destOrd="0" presId="urn:microsoft.com/office/officeart/2005/8/layout/list1"/>
    <dgm:cxn modelId="{2A295FE5-C903-4D97-B96B-638F5CACEAF8}" type="presParOf" srcId="{B4091F58-0533-4CCC-A93F-8E810CE9542E}" destId="{7BD06AFA-2245-4102-A584-15FB89369257}" srcOrd="1" destOrd="0" presId="urn:microsoft.com/office/officeart/2005/8/layout/list1"/>
    <dgm:cxn modelId="{00CFCB7B-4182-4711-86C4-B5215BC9529B}" type="presParOf" srcId="{B4091F58-0533-4CCC-A93F-8E810CE9542E}" destId="{6996A56E-1652-4FA8-B98F-69988A20FD27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7FBC58C-9ED2-4F08-8DEC-266CA9AF950A}" type="doc">
      <dgm:prSet loTypeId="urn:microsoft.com/office/officeart/2005/8/layout/arrow3" loCatId="relationship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pl-PL"/>
        </a:p>
      </dgm:t>
    </dgm:pt>
    <dgm:pt modelId="{99C73C6E-8BD1-498F-942A-269616DD0F27}">
      <dgm:prSet phldrT="[Tekst]" custT="1"/>
      <dgm:spPr/>
      <dgm:t>
        <a:bodyPr/>
        <a:lstStyle/>
        <a:p>
          <a:r>
            <a:rPr lang="pl-PL" sz="1600" b="1" i="1" dirty="0">
              <a:solidFill>
                <a:schemeClr val="accent2">
                  <a:lumMod val="50000"/>
                </a:schemeClr>
              </a:solidFill>
            </a:rPr>
            <a:t>Indywidualny wskaźnik zamożności </a:t>
          </a:r>
          <a:r>
            <a:rPr lang="pl-PL" sz="1600" dirty="0">
              <a:solidFill>
                <a:schemeClr val="accent2">
                  <a:lumMod val="50000"/>
                </a:schemeClr>
              </a:solidFill>
            </a:rPr>
            <a:t>jednostki ustala się dzieląc sumę podstawowych dochodów podatkowych danej jednostki przez </a:t>
          </a:r>
          <a:r>
            <a:rPr lang="pl-PL" sz="1600" b="1" u="sng" dirty="0">
              <a:solidFill>
                <a:schemeClr val="accent2">
                  <a:lumMod val="50000"/>
                </a:schemeClr>
              </a:solidFill>
            </a:rPr>
            <a:t>przeliczeniową liczbę jej mieszkańców</a:t>
          </a:r>
          <a:endParaRPr lang="pl-PL" sz="1600" dirty="0">
            <a:solidFill>
              <a:schemeClr val="accent2">
                <a:lumMod val="50000"/>
              </a:schemeClr>
            </a:solidFill>
          </a:endParaRPr>
        </a:p>
      </dgm:t>
    </dgm:pt>
    <dgm:pt modelId="{8A4A20A8-7CA8-42FC-A0A5-1E9577A4F34E}" type="parTrans" cxnId="{7F7E9707-5FF6-4DEC-B6CD-7E12647E7EBB}">
      <dgm:prSet/>
      <dgm:spPr/>
      <dgm:t>
        <a:bodyPr/>
        <a:lstStyle/>
        <a:p>
          <a:endParaRPr lang="pl-PL"/>
        </a:p>
      </dgm:t>
    </dgm:pt>
    <dgm:pt modelId="{DD1242F7-6C74-4065-B6F4-6C0EC6A7D89C}" type="sibTrans" cxnId="{7F7E9707-5FF6-4DEC-B6CD-7E12647E7EBB}">
      <dgm:prSet/>
      <dgm:spPr/>
      <dgm:t>
        <a:bodyPr/>
        <a:lstStyle/>
        <a:p>
          <a:endParaRPr lang="pl-PL"/>
        </a:p>
      </dgm:t>
    </dgm:pt>
    <dgm:pt modelId="{9EB8EBD1-E889-44CB-B37B-E4FFDA583C6A}">
      <dgm:prSet phldrT="[Tekst]" custT="1"/>
      <dgm:spPr/>
      <dgm:t>
        <a:bodyPr/>
        <a:lstStyle/>
        <a:p>
          <a:r>
            <a:rPr lang="pl-PL" sz="1600" b="1" i="1" dirty="0">
              <a:solidFill>
                <a:schemeClr val="accent6">
                  <a:lumMod val="50000"/>
                </a:schemeClr>
              </a:solidFill>
            </a:rPr>
            <a:t>Wskaźnik zamożności danej kategorii JST </a:t>
          </a:r>
          <a:r>
            <a:rPr lang="pl-PL" sz="1600" dirty="0">
              <a:solidFill>
                <a:schemeClr val="accent6">
                  <a:lumMod val="50000"/>
                </a:schemeClr>
              </a:solidFill>
            </a:rPr>
            <a:t>ustala się dzieląc sumę podstawowych dochodów podatkowych odpowiednio wszystkich jednostek danej kategorii przez przeliczeniową liczbę mieszkańców tej kategorii jednostek</a:t>
          </a:r>
        </a:p>
      </dgm:t>
    </dgm:pt>
    <dgm:pt modelId="{FECF77CA-B775-4961-873E-2212984E476F}" type="parTrans" cxnId="{C864FA1C-5637-4929-B917-39CF0F298605}">
      <dgm:prSet/>
      <dgm:spPr/>
      <dgm:t>
        <a:bodyPr/>
        <a:lstStyle/>
        <a:p>
          <a:endParaRPr lang="pl-PL"/>
        </a:p>
      </dgm:t>
    </dgm:pt>
    <dgm:pt modelId="{431177D7-3D8A-48F5-B434-116FEF19613B}" type="sibTrans" cxnId="{C864FA1C-5637-4929-B917-39CF0F298605}">
      <dgm:prSet/>
      <dgm:spPr/>
      <dgm:t>
        <a:bodyPr/>
        <a:lstStyle/>
        <a:p>
          <a:endParaRPr lang="pl-PL"/>
        </a:p>
      </dgm:t>
    </dgm:pt>
    <dgm:pt modelId="{7CC663BB-4ABF-4179-AD63-E8F54E9AB6A8}" type="pres">
      <dgm:prSet presAssocID="{37FBC58C-9ED2-4F08-8DEC-266CA9AF950A}" presName="compositeShape" presStyleCnt="0">
        <dgm:presLayoutVars>
          <dgm:chMax val="2"/>
          <dgm:dir/>
          <dgm:resizeHandles val="exact"/>
        </dgm:presLayoutVars>
      </dgm:prSet>
      <dgm:spPr/>
    </dgm:pt>
    <dgm:pt modelId="{F11BDDBB-B897-4A02-B105-B866622FA466}" type="pres">
      <dgm:prSet presAssocID="{37FBC58C-9ED2-4F08-8DEC-266CA9AF950A}" presName="divider" presStyleLbl="fgShp" presStyleIdx="0" presStyleCnt="1"/>
      <dgm:spPr/>
    </dgm:pt>
    <dgm:pt modelId="{CC5212C0-8B9C-430F-974C-B5F1F7155DF8}" type="pres">
      <dgm:prSet presAssocID="{99C73C6E-8BD1-498F-942A-269616DD0F27}" presName="downArrow" presStyleLbl="node1" presStyleIdx="0" presStyleCnt="2"/>
      <dgm:spPr/>
    </dgm:pt>
    <dgm:pt modelId="{38297B96-3DAB-41E7-8ABF-6EBD1A1EC54B}" type="pres">
      <dgm:prSet presAssocID="{99C73C6E-8BD1-498F-942A-269616DD0F27}" presName="downArrowText" presStyleLbl="revTx" presStyleIdx="0" presStyleCnt="2" custScaleX="184435" custLinFactNeighborX="5972" custLinFactNeighborY="-1039">
        <dgm:presLayoutVars>
          <dgm:bulletEnabled val="1"/>
        </dgm:presLayoutVars>
      </dgm:prSet>
      <dgm:spPr/>
    </dgm:pt>
    <dgm:pt modelId="{C90FABB5-1875-46D1-B410-F153746197B9}" type="pres">
      <dgm:prSet presAssocID="{9EB8EBD1-E889-44CB-B37B-E4FFDA583C6A}" presName="upArrow" presStyleLbl="node1" presStyleIdx="1" presStyleCnt="2"/>
      <dgm:spPr/>
    </dgm:pt>
    <dgm:pt modelId="{1619CE01-290A-4835-A863-6AA3C113E62A}" type="pres">
      <dgm:prSet presAssocID="{9EB8EBD1-E889-44CB-B37B-E4FFDA583C6A}" presName="upArrowText" presStyleLbl="revTx" presStyleIdx="1" presStyleCnt="2" custScaleX="175836">
        <dgm:presLayoutVars>
          <dgm:bulletEnabled val="1"/>
        </dgm:presLayoutVars>
      </dgm:prSet>
      <dgm:spPr/>
    </dgm:pt>
  </dgm:ptLst>
  <dgm:cxnLst>
    <dgm:cxn modelId="{7F7E9707-5FF6-4DEC-B6CD-7E12647E7EBB}" srcId="{37FBC58C-9ED2-4F08-8DEC-266CA9AF950A}" destId="{99C73C6E-8BD1-498F-942A-269616DD0F27}" srcOrd="0" destOrd="0" parTransId="{8A4A20A8-7CA8-42FC-A0A5-1E9577A4F34E}" sibTransId="{DD1242F7-6C74-4065-B6F4-6C0EC6A7D89C}"/>
    <dgm:cxn modelId="{5C4CF60E-DC31-4883-87CF-3B90234CAC1E}" type="presOf" srcId="{37FBC58C-9ED2-4F08-8DEC-266CA9AF950A}" destId="{7CC663BB-4ABF-4179-AD63-E8F54E9AB6A8}" srcOrd="0" destOrd="0" presId="urn:microsoft.com/office/officeart/2005/8/layout/arrow3"/>
    <dgm:cxn modelId="{C864FA1C-5637-4929-B917-39CF0F298605}" srcId="{37FBC58C-9ED2-4F08-8DEC-266CA9AF950A}" destId="{9EB8EBD1-E889-44CB-B37B-E4FFDA583C6A}" srcOrd="1" destOrd="0" parTransId="{FECF77CA-B775-4961-873E-2212984E476F}" sibTransId="{431177D7-3D8A-48F5-B434-116FEF19613B}"/>
    <dgm:cxn modelId="{D8784F3B-54D9-426E-8D10-E23F8EEFCF43}" type="presOf" srcId="{99C73C6E-8BD1-498F-942A-269616DD0F27}" destId="{38297B96-3DAB-41E7-8ABF-6EBD1A1EC54B}" srcOrd="0" destOrd="0" presId="urn:microsoft.com/office/officeart/2005/8/layout/arrow3"/>
    <dgm:cxn modelId="{D17F3CFC-DECF-4FEE-A711-7D6CDA6BD3F9}" type="presOf" srcId="{9EB8EBD1-E889-44CB-B37B-E4FFDA583C6A}" destId="{1619CE01-290A-4835-A863-6AA3C113E62A}" srcOrd="0" destOrd="0" presId="urn:microsoft.com/office/officeart/2005/8/layout/arrow3"/>
    <dgm:cxn modelId="{F3D009C7-5849-440D-88F3-E1338EBDBB7D}" type="presParOf" srcId="{7CC663BB-4ABF-4179-AD63-E8F54E9AB6A8}" destId="{F11BDDBB-B897-4A02-B105-B866622FA466}" srcOrd="0" destOrd="0" presId="urn:microsoft.com/office/officeart/2005/8/layout/arrow3"/>
    <dgm:cxn modelId="{7340B09D-BD0B-4431-ACCC-601776A39C7E}" type="presParOf" srcId="{7CC663BB-4ABF-4179-AD63-E8F54E9AB6A8}" destId="{CC5212C0-8B9C-430F-974C-B5F1F7155DF8}" srcOrd="1" destOrd="0" presId="urn:microsoft.com/office/officeart/2005/8/layout/arrow3"/>
    <dgm:cxn modelId="{2DD51D9E-1173-4035-B06F-9D431F2AE5DD}" type="presParOf" srcId="{7CC663BB-4ABF-4179-AD63-E8F54E9AB6A8}" destId="{38297B96-3DAB-41E7-8ABF-6EBD1A1EC54B}" srcOrd="2" destOrd="0" presId="urn:microsoft.com/office/officeart/2005/8/layout/arrow3"/>
    <dgm:cxn modelId="{6C9E0CFD-962C-49EF-8ECD-5F5F8D5901BF}" type="presParOf" srcId="{7CC663BB-4ABF-4179-AD63-E8F54E9AB6A8}" destId="{C90FABB5-1875-46D1-B410-F153746197B9}" srcOrd="3" destOrd="0" presId="urn:microsoft.com/office/officeart/2005/8/layout/arrow3"/>
    <dgm:cxn modelId="{A04F9771-9CF1-4E18-8447-26A8B953825C}" type="presParOf" srcId="{7CC663BB-4ABF-4179-AD63-E8F54E9AB6A8}" destId="{1619CE01-290A-4835-A863-6AA3C113E62A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93A01BA-BF36-4523-A999-F7FFAC5D31F6}" type="doc">
      <dgm:prSet loTypeId="urn:microsoft.com/office/officeart/2005/8/layout/cycle5" loCatId="cycle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pl-PL"/>
        </a:p>
      </dgm:t>
    </dgm:pt>
    <dgm:pt modelId="{9419316B-11F4-4052-8445-3395D3D87E27}">
      <dgm:prSet phldrT="[Tekst]" custT="1"/>
      <dgm:spPr/>
      <dgm:t>
        <a:bodyPr/>
        <a:lstStyle/>
        <a:p>
          <a:r>
            <a:rPr lang="pl-PL" sz="1600" b="1" i="1" dirty="0"/>
            <a:t>identyfikacja głównych obszarów zadań stanowiących największą część wydatków bieżących (netto) budżetów JST</a:t>
          </a:r>
          <a:endParaRPr lang="pl-PL" sz="1600" b="1" dirty="0"/>
        </a:p>
      </dgm:t>
    </dgm:pt>
    <dgm:pt modelId="{330D9C24-322D-4E6E-A34D-9D1DF650C1C0}" type="parTrans" cxnId="{A9CBBFCA-A024-488C-92B6-EF7C214410E6}">
      <dgm:prSet/>
      <dgm:spPr/>
      <dgm:t>
        <a:bodyPr/>
        <a:lstStyle/>
        <a:p>
          <a:endParaRPr lang="pl-PL" sz="1600" b="1"/>
        </a:p>
      </dgm:t>
    </dgm:pt>
    <dgm:pt modelId="{C7709CEE-4714-456F-B84F-272F9B911B47}" type="sibTrans" cxnId="{A9CBBFCA-A024-488C-92B6-EF7C214410E6}">
      <dgm:prSet/>
      <dgm:spPr/>
      <dgm:t>
        <a:bodyPr/>
        <a:lstStyle/>
        <a:p>
          <a:endParaRPr lang="pl-PL" sz="1600" b="1"/>
        </a:p>
      </dgm:t>
    </dgm:pt>
    <dgm:pt modelId="{131D9843-0EBD-42EF-A62D-9BED42E5E0A1}">
      <dgm:prSet phldrT="[Tekst]" custT="1"/>
      <dgm:spPr/>
      <dgm:t>
        <a:bodyPr/>
        <a:lstStyle/>
        <a:p>
          <a:pPr>
            <a:buFont typeface="Wingdings" panose="05000000000000000000" pitchFamily="2" charset="2"/>
            <a:buChar char=""/>
          </a:pPr>
          <a:r>
            <a:rPr lang="pl-PL" sz="1600" b="1" i="1" dirty="0"/>
            <a:t>dokonanie</a:t>
          </a:r>
          <a:r>
            <a:rPr lang="pl-PL" sz="1600" b="1" dirty="0"/>
            <a:t> </a:t>
          </a:r>
          <a:r>
            <a:rPr lang="pl-PL" sz="1600" b="1" i="1" dirty="0"/>
            <a:t>wyboru obiektywnych determinant wpływających na zróżnicowanie wielkości wydatków bieżących (netto) JST</a:t>
          </a:r>
          <a:endParaRPr lang="pl-PL" sz="1600" b="1" dirty="0"/>
        </a:p>
      </dgm:t>
    </dgm:pt>
    <dgm:pt modelId="{EC987D50-1B99-42A2-8780-C111EB017100}" type="parTrans" cxnId="{A6C53102-9D98-4706-9EF0-F385817113E6}">
      <dgm:prSet/>
      <dgm:spPr/>
      <dgm:t>
        <a:bodyPr/>
        <a:lstStyle/>
        <a:p>
          <a:endParaRPr lang="pl-PL" sz="1600" b="1"/>
        </a:p>
      </dgm:t>
    </dgm:pt>
    <dgm:pt modelId="{9C204E49-E250-4DDC-A593-50F99C185F23}" type="sibTrans" cxnId="{A6C53102-9D98-4706-9EF0-F385817113E6}">
      <dgm:prSet/>
      <dgm:spPr/>
      <dgm:t>
        <a:bodyPr/>
        <a:lstStyle/>
        <a:p>
          <a:endParaRPr lang="pl-PL" sz="1600" b="1"/>
        </a:p>
      </dgm:t>
    </dgm:pt>
    <dgm:pt modelId="{6CF9E56D-C6F4-49D8-BCEA-D9205A6632A7}">
      <dgm:prSet custT="1"/>
      <dgm:spPr/>
      <dgm:t>
        <a:bodyPr/>
        <a:lstStyle/>
        <a:p>
          <a:pPr>
            <a:buFont typeface="Wingdings" panose="05000000000000000000" pitchFamily="2" charset="2"/>
            <a:buChar char=""/>
          </a:pPr>
          <a:r>
            <a:rPr lang="pl-PL" sz="1600" b="1" i="1" dirty="0"/>
            <a:t>badanie korelacji między wybranymi determinantami  a wydatkami JST w wybranych obszarach</a:t>
          </a:r>
          <a:endParaRPr lang="pl-PL" sz="1600" b="1" dirty="0"/>
        </a:p>
      </dgm:t>
    </dgm:pt>
    <dgm:pt modelId="{1CE4FAE2-497F-4F21-AD7D-78C479BE7D1D}" type="parTrans" cxnId="{3E74F4D7-0CCF-46B6-83D4-818294A36BDA}">
      <dgm:prSet/>
      <dgm:spPr/>
      <dgm:t>
        <a:bodyPr/>
        <a:lstStyle/>
        <a:p>
          <a:endParaRPr lang="pl-PL" sz="1600" b="1"/>
        </a:p>
      </dgm:t>
    </dgm:pt>
    <dgm:pt modelId="{A40D1693-7CC1-4FA5-8B86-F56A976E8F90}" type="sibTrans" cxnId="{3E74F4D7-0CCF-46B6-83D4-818294A36BDA}">
      <dgm:prSet/>
      <dgm:spPr/>
      <dgm:t>
        <a:bodyPr/>
        <a:lstStyle/>
        <a:p>
          <a:endParaRPr lang="pl-PL" sz="1600" b="1"/>
        </a:p>
      </dgm:t>
    </dgm:pt>
    <dgm:pt modelId="{CDA2AA29-5FBF-48FE-9E2F-A2D2018B0B24}">
      <dgm:prSet custT="1"/>
      <dgm:spPr/>
      <dgm:t>
        <a:bodyPr/>
        <a:lstStyle/>
        <a:p>
          <a:pPr>
            <a:buFont typeface="Wingdings" panose="05000000000000000000" pitchFamily="2" charset="2"/>
            <a:buChar char=""/>
          </a:pPr>
          <a:r>
            <a:rPr lang="pl-PL" sz="1600" b="1" i="1"/>
            <a:t>wyliczenie liczby mieszkańców przeliczeniowych z wykorzystaniem indeksu potrzeb wydatkowych </a:t>
          </a:r>
          <a:endParaRPr lang="pl-PL" sz="1600" b="1"/>
        </a:p>
      </dgm:t>
    </dgm:pt>
    <dgm:pt modelId="{80416E08-E40F-4A9E-83AE-1DDD3D153840}" type="parTrans" cxnId="{3DBEE2C5-67CD-4B5B-9DE2-80ECD0AE22BF}">
      <dgm:prSet/>
      <dgm:spPr/>
      <dgm:t>
        <a:bodyPr/>
        <a:lstStyle/>
        <a:p>
          <a:endParaRPr lang="pl-PL" sz="1600" b="1"/>
        </a:p>
      </dgm:t>
    </dgm:pt>
    <dgm:pt modelId="{F3DD5D30-E421-41A7-B56E-994C256C9B42}" type="sibTrans" cxnId="{3DBEE2C5-67CD-4B5B-9DE2-80ECD0AE22BF}">
      <dgm:prSet/>
      <dgm:spPr/>
      <dgm:t>
        <a:bodyPr/>
        <a:lstStyle/>
        <a:p>
          <a:endParaRPr lang="pl-PL" sz="1600" b="1"/>
        </a:p>
      </dgm:t>
    </dgm:pt>
    <dgm:pt modelId="{0E7A2ADA-CFAC-4F86-9248-611724D421F3}" type="pres">
      <dgm:prSet presAssocID="{593A01BA-BF36-4523-A999-F7FFAC5D31F6}" presName="cycle" presStyleCnt="0">
        <dgm:presLayoutVars>
          <dgm:dir/>
          <dgm:resizeHandles val="exact"/>
        </dgm:presLayoutVars>
      </dgm:prSet>
      <dgm:spPr/>
    </dgm:pt>
    <dgm:pt modelId="{FEEB183C-48A6-4593-89DF-981AB5EDC42F}" type="pres">
      <dgm:prSet presAssocID="{9419316B-11F4-4052-8445-3395D3D87E27}" presName="node" presStyleLbl="node1" presStyleIdx="0" presStyleCnt="4" custScaleX="125874" custScaleY="108162">
        <dgm:presLayoutVars>
          <dgm:bulletEnabled val="1"/>
        </dgm:presLayoutVars>
      </dgm:prSet>
      <dgm:spPr/>
    </dgm:pt>
    <dgm:pt modelId="{A10CB9F5-B44E-4761-B367-F1DE23F62440}" type="pres">
      <dgm:prSet presAssocID="{9419316B-11F4-4052-8445-3395D3D87E27}" presName="spNode" presStyleCnt="0"/>
      <dgm:spPr/>
    </dgm:pt>
    <dgm:pt modelId="{E4F669FC-DBD7-4FBD-A2E8-14169AD7949C}" type="pres">
      <dgm:prSet presAssocID="{C7709CEE-4714-456F-B84F-272F9B911B47}" presName="sibTrans" presStyleLbl="sibTrans1D1" presStyleIdx="0" presStyleCnt="4"/>
      <dgm:spPr/>
    </dgm:pt>
    <dgm:pt modelId="{8B996F58-15DB-4D19-B2E3-BDC618B6445F}" type="pres">
      <dgm:prSet presAssocID="{131D9843-0EBD-42EF-A62D-9BED42E5E0A1}" presName="node" presStyleLbl="node1" presStyleIdx="1" presStyleCnt="4" custScaleX="110841" custScaleY="132818">
        <dgm:presLayoutVars>
          <dgm:bulletEnabled val="1"/>
        </dgm:presLayoutVars>
      </dgm:prSet>
      <dgm:spPr/>
    </dgm:pt>
    <dgm:pt modelId="{DA950851-675E-4F0D-BB2C-8102A2C2E21F}" type="pres">
      <dgm:prSet presAssocID="{131D9843-0EBD-42EF-A62D-9BED42E5E0A1}" presName="spNode" presStyleCnt="0"/>
      <dgm:spPr/>
    </dgm:pt>
    <dgm:pt modelId="{4CFD4354-E9B6-444E-BBC8-574C9ED56955}" type="pres">
      <dgm:prSet presAssocID="{9C204E49-E250-4DDC-A593-50F99C185F23}" presName="sibTrans" presStyleLbl="sibTrans1D1" presStyleIdx="1" presStyleCnt="4"/>
      <dgm:spPr/>
    </dgm:pt>
    <dgm:pt modelId="{E1EA3B7B-6D87-477D-9903-369E05A8EB79}" type="pres">
      <dgm:prSet presAssocID="{6CF9E56D-C6F4-49D8-BCEA-D9205A6632A7}" presName="node" presStyleLbl="node1" presStyleIdx="2" presStyleCnt="4" custScaleX="120168" custScaleY="116429" custRadScaleRad="95529" custRadScaleInc="-6468">
        <dgm:presLayoutVars>
          <dgm:bulletEnabled val="1"/>
        </dgm:presLayoutVars>
      </dgm:prSet>
      <dgm:spPr/>
    </dgm:pt>
    <dgm:pt modelId="{7FABD9EE-BF74-4409-9F98-12BA2D80F4B7}" type="pres">
      <dgm:prSet presAssocID="{6CF9E56D-C6F4-49D8-BCEA-D9205A6632A7}" presName="spNode" presStyleCnt="0"/>
      <dgm:spPr/>
    </dgm:pt>
    <dgm:pt modelId="{A49D67A4-8A2C-46EF-B375-D495A61260B9}" type="pres">
      <dgm:prSet presAssocID="{A40D1693-7CC1-4FA5-8B86-F56A976E8F90}" presName="sibTrans" presStyleLbl="sibTrans1D1" presStyleIdx="2" presStyleCnt="4"/>
      <dgm:spPr/>
    </dgm:pt>
    <dgm:pt modelId="{83D2C8A5-CE92-4EB7-B821-F840A440473B}" type="pres">
      <dgm:prSet presAssocID="{CDA2AA29-5FBF-48FE-9E2F-A2D2018B0B24}" presName="node" presStyleLbl="node1" presStyleIdx="3" presStyleCnt="4" custScaleX="107195" custScaleY="132818">
        <dgm:presLayoutVars>
          <dgm:bulletEnabled val="1"/>
        </dgm:presLayoutVars>
      </dgm:prSet>
      <dgm:spPr/>
    </dgm:pt>
    <dgm:pt modelId="{61143795-7CF2-4367-BCCA-2ED7BABD0B2E}" type="pres">
      <dgm:prSet presAssocID="{CDA2AA29-5FBF-48FE-9E2F-A2D2018B0B24}" presName="spNode" presStyleCnt="0"/>
      <dgm:spPr/>
    </dgm:pt>
    <dgm:pt modelId="{7175442C-40FD-4FBC-9854-4691CD0ACBAA}" type="pres">
      <dgm:prSet presAssocID="{F3DD5D30-E421-41A7-B56E-994C256C9B42}" presName="sibTrans" presStyleLbl="sibTrans1D1" presStyleIdx="3" presStyleCnt="4"/>
      <dgm:spPr/>
    </dgm:pt>
  </dgm:ptLst>
  <dgm:cxnLst>
    <dgm:cxn modelId="{A6C53102-9D98-4706-9EF0-F385817113E6}" srcId="{593A01BA-BF36-4523-A999-F7FFAC5D31F6}" destId="{131D9843-0EBD-42EF-A62D-9BED42E5E0A1}" srcOrd="1" destOrd="0" parTransId="{EC987D50-1B99-42A2-8780-C111EB017100}" sibTransId="{9C204E49-E250-4DDC-A593-50F99C185F23}"/>
    <dgm:cxn modelId="{BDB5D705-F352-4FAD-891F-E5172C8E44F9}" type="presOf" srcId="{593A01BA-BF36-4523-A999-F7FFAC5D31F6}" destId="{0E7A2ADA-CFAC-4F86-9248-611724D421F3}" srcOrd="0" destOrd="0" presId="urn:microsoft.com/office/officeart/2005/8/layout/cycle5"/>
    <dgm:cxn modelId="{D9091C21-FCB6-4264-A76F-02DAD00ED1DF}" type="presOf" srcId="{9C204E49-E250-4DDC-A593-50F99C185F23}" destId="{4CFD4354-E9B6-444E-BBC8-574C9ED56955}" srcOrd="0" destOrd="0" presId="urn:microsoft.com/office/officeart/2005/8/layout/cycle5"/>
    <dgm:cxn modelId="{044B3225-465F-40BD-B9B6-9B8FD42F3934}" type="presOf" srcId="{F3DD5D30-E421-41A7-B56E-994C256C9B42}" destId="{7175442C-40FD-4FBC-9854-4691CD0ACBAA}" srcOrd="0" destOrd="0" presId="urn:microsoft.com/office/officeart/2005/8/layout/cycle5"/>
    <dgm:cxn modelId="{B36C9137-5A75-42B8-A9A9-4FC0D829D049}" type="presOf" srcId="{A40D1693-7CC1-4FA5-8B86-F56A976E8F90}" destId="{A49D67A4-8A2C-46EF-B375-D495A61260B9}" srcOrd="0" destOrd="0" presId="urn:microsoft.com/office/officeart/2005/8/layout/cycle5"/>
    <dgm:cxn modelId="{423EAE6C-C772-41BD-97CE-0F755EAB06EB}" type="presOf" srcId="{C7709CEE-4714-456F-B84F-272F9B911B47}" destId="{E4F669FC-DBD7-4FBD-A2E8-14169AD7949C}" srcOrd="0" destOrd="0" presId="urn:microsoft.com/office/officeart/2005/8/layout/cycle5"/>
    <dgm:cxn modelId="{B00A198F-B686-465E-9F69-A441D3259568}" type="presOf" srcId="{9419316B-11F4-4052-8445-3395D3D87E27}" destId="{FEEB183C-48A6-4593-89DF-981AB5EDC42F}" srcOrd="0" destOrd="0" presId="urn:microsoft.com/office/officeart/2005/8/layout/cycle5"/>
    <dgm:cxn modelId="{466FDC91-6020-4684-98E7-7C990803EA87}" type="presOf" srcId="{131D9843-0EBD-42EF-A62D-9BED42E5E0A1}" destId="{8B996F58-15DB-4D19-B2E3-BDC618B6445F}" srcOrd="0" destOrd="0" presId="urn:microsoft.com/office/officeart/2005/8/layout/cycle5"/>
    <dgm:cxn modelId="{3DBEE2C5-67CD-4B5B-9DE2-80ECD0AE22BF}" srcId="{593A01BA-BF36-4523-A999-F7FFAC5D31F6}" destId="{CDA2AA29-5FBF-48FE-9E2F-A2D2018B0B24}" srcOrd="3" destOrd="0" parTransId="{80416E08-E40F-4A9E-83AE-1DDD3D153840}" sibTransId="{F3DD5D30-E421-41A7-B56E-994C256C9B42}"/>
    <dgm:cxn modelId="{A9CBBFCA-A024-488C-92B6-EF7C214410E6}" srcId="{593A01BA-BF36-4523-A999-F7FFAC5D31F6}" destId="{9419316B-11F4-4052-8445-3395D3D87E27}" srcOrd="0" destOrd="0" parTransId="{330D9C24-322D-4E6E-A34D-9D1DF650C1C0}" sibTransId="{C7709CEE-4714-456F-B84F-272F9B911B47}"/>
    <dgm:cxn modelId="{D2C75AD6-AA19-41FF-9F7C-0DB335E0966D}" type="presOf" srcId="{CDA2AA29-5FBF-48FE-9E2F-A2D2018B0B24}" destId="{83D2C8A5-CE92-4EB7-B821-F840A440473B}" srcOrd="0" destOrd="0" presId="urn:microsoft.com/office/officeart/2005/8/layout/cycle5"/>
    <dgm:cxn modelId="{3E74F4D7-0CCF-46B6-83D4-818294A36BDA}" srcId="{593A01BA-BF36-4523-A999-F7FFAC5D31F6}" destId="{6CF9E56D-C6F4-49D8-BCEA-D9205A6632A7}" srcOrd="2" destOrd="0" parTransId="{1CE4FAE2-497F-4F21-AD7D-78C479BE7D1D}" sibTransId="{A40D1693-7CC1-4FA5-8B86-F56A976E8F90}"/>
    <dgm:cxn modelId="{2FA1BEF5-B33A-49C1-A647-32A6BC1EB488}" type="presOf" srcId="{6CF9E56D-C6F4-49D8-BCEA-D9205A6632A7}" destId="{E1EA3B7B-6D87-477D-9903-369E05A8EB79}" srcOrd="0" destOrd="0" presId="urn:microsoft.com/office/officeart/2005/8/layout/cycle5"/>
    <dgm:cxn modelId="{02C758D9-E05A-49AF-84DE-67EB07F56591}" type="presParOf" srcId="{0E7A2ADA-CFAC-4F86-9248-611724D421F3}" destId="{FEEB183C-48A6-4593-89DF-981AB5EDC42F}" srcOrd="0" destOrd="0" presId="urn:microsoft.com/office/officeart/2005/8/layout/cycle5"/>
    <dgm:cxn modelId="{FA499624-4F15-4AA7-A291-94356AEE1378}" type="presParOf" srcId="{0E7A2ADA-CFAC-4F86-9248-611724D421F3}" destId="{A10CB9F5-B44E-4761-B367-F1DE23F62440}" srcOrd="1" destOrd="0" presId="urn:microsoft.com/office/officeart/2005/8/layout/cycle5"/>
    <dgm:cxn modelId="{4480E970-CAF7-44AC-9285-A84976765ABB}" type="presParOf" srcId="{0E7A2ADA-CFAC-4F86-9248-611724D421F3}" destId="{E4F669FC-DBD7-4FBD-A2E8-14169AD7949C}" srcOrd="2" destOrd="0" presId="urn:microsoft.com/office/officeart/2005/8/layout/cycle5"/>
    <dgm:cxn modelId="{842396C9-250D-4314-80A6-7741A1F487D0}" type="presParOf" srcId="{0E7A2ADA-CFAC-4F86-9248-611724D421F3}" destId="{8B996F58-15DB-4D19-B2E3-BDC618B6445F}" srcOrd="3" destOrd="0" presId="urn:microsoft.com/office/officeart/2005/8/layout/cycle5"/>
    <dgm:cxn modelId="{0103BD0B-E514-4865-8C45-D445A350EEAA}" type="presParOf" srcId="{0E7A2ADA-CFAC-4F86-9248-611724D421F3}" destId="{DA950851-675E-4F0D-BB2C-8102A2C2E21F}" srcOrd="4" destOrd="0" presId="urn:microsoft.com/office/officeart/2005/8/layout/cycle5"/>
    <dgm:cxn modelId="{C7BF8507-2D64-420E-9F3C-1C5F09B308D2}" type="presParOf" srcId="{0E7A2ADA-CFAC-4F86-9248-611724D421F3}" destId="{4CFD4354-E9B6-444E-BBC8-574C9ED56955}" srcOrd="5" destOrd="0" presId="urn:microsoft.com/office/officeart/2005/8/layout/cycle5"/>
    <dgm:cxn modelId="{8DAA6867-4AEB-46D1-AE46-89D7C75E958D}" type="presParOf" srcId="{0E7A2ADA-CFAC-4F86-9248-611724D421F3}" destId="{E1EA3B7B-6D87-477D-9903-369E05A8EB79}" srcOrd="6" destOrd="0" presId="urn:microsoft.com/office/officeart/2005/8/layout/cycle5"/>
    <dgm:cxn modelId="{A87E0224-61D8-4BE6-B56C-8F0898494D77}" type="presParOf" srcId="{0E7A2ADA-CFAC-4F86-9248-611724D421F3}" destId="{7FABD9EE-BF74-4409-9F98-12BA2D80F4B7}" srcOrd="7" destOrd="0" presId="urn:microsoft.com/office/officeart/2005/8/layout/cycle5"/>
    <dgm:cxn modelId="{3C9119D3-CCD3-4765-B8D6-4B6F8B49D4A6}" type="presParOf" srcId="{0E7A2ADA-CFAC-4F86-9248-611724D421F3}" destId="{A49D67A4-8A2C-46EF-B375-D495A61260B9}" srcOrd="8" destOrd="0" presId="urn:microsoft.com/office/officeart/2005/8/layout/cycle5"/>
    <dgm:cxn modelId="{069D1B29-AC4C-4F4D-B2D8-E031EF2BA3C5}" type="presParOf" srcId="{0E7A2ADA-CFAC-4F86-9248-611724D421F3}" destId="{83D2C8A5-CE92-4EB7-B821-F840A440473B}" srcOrd="9" destOrd="0" presId="urn:microsoft.com/office/officeart/2005/8/layout/cycle5"/>
    <dgm:cxn modelId="{D0DE31C2-D60E-4579-897B-C79E7B2C11FB}" type="presParOf" srcId="{0E7A2ADA-CFAC-4F86-9248-611724D421F3}" destId="{61143795-7CF2-4367-BCCA-2ED7BABD0B2E}" srcOrd="10" destOrd="0" presId="urn:microsoft.com/office/officeart/2005/8/layout/cycle5"/>
    <dgm:cxn modelId="{B1DEA513-138B-42C3-A3B7-FF52FA7B281B}" type="presParOf" srcId="{0E7A2ADA-CFAC-4F86-9248-611724D421F3}" destId="{7175442C-40FD-4FBC-9854-4691CD0ACBAA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42182AA-A9A1-402F-B51B-4F8098413512}" type="doc">
      <dgm:prSet loTypeId="urn:microsoft.com/office/officeart/2008/layout/LinedLis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pl-PL"/>
        </a:p>
      </dgm:t>
    </dgm:pt>
    <dgm:pt modelId="{6B7AFE82-F721-455D-BB20-99C158F066A2}">
      <dgm:prSet phldrT="[Tekst]" custT="1"/>
      <dgm:spPr/>
      <dgm:t>
        <a:bodyPr/>
        <a:lstStyle/>
        <a:p>
          <a:r>
            <a:rPr lang="pl-PL" sz="2400" b="1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Potrzeby wyrównawcze ustalane się dla JST, w których  wskaźnik zamożności w przypadku:</a:t>
          </a:r>
          <a:endParaRPr lang="pl-PL" sz="2400" b="1" dirty="0">
            <a:solidFill>
              <a:schemeClr val="accent2">
                <a:lumMod val="50000"/>
              </a:schemeClr>
            </a:solidFill>
          </a:endParaRPr>
        </a:p>
      </dgm:t>
    </dgm:pt>
    <dgm:pt modelId="{C53B1EAA-FCCF-42D9-8444-9962354EA10B}" type="parTrans" cxnId="{AC51469E-98BB-417D-949B-4E3F8C1BF91D}">
      <dgm:prSet/>
      <dgm:spPr/>
      <dgm:t>
        <a:bodyPr/>
        <a:lstStyle/>
        <a:p>
          <a:endParaRPr lang="pl-PL" sz="1200"/>
        </a:p>
      </dgm:t>
    </dgm:pt>
    <dgm:pt modelId="{E09BEBB0-FD27-4727-B9D2-4CF2BB24348C}" type="sibTrans" cxnId="{AC51469E-98BB-417D-949B-4E3F8C1BF91D}">
      <dgm:prSet/>
      <dgm:spPr/>
      <dgm:t>
        <a:bodyPr/>
        <a:lstStyle/>
        <a:p>
          <a:endParaRPr lang="pl-PL" sz="1200"/>
        </a:p>
      </dgm:t>
    </dgm:pt>
    <dgm:pt modelId="{8E19F0E8-08BB-49FE-A8CC-2ADC6BA1D00F}">
      <dgm:prSet custT="1"/>
      <dgm:spPr/>
      <dgm:t>
        <a:bodyPr/>
        <a:lstStyle/>
        <a:p>
          <a:r>
            <a:rPr lang="pl-PL" sz="2200" b="1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gmin i powiatów - nie jest wyższy od 100%  wskaźnika zamożności ustalonego odpowiednio dla danej kategorii JST</a:t>
          </a:r>
        </a:p>
      </dgm:t>
    </dgm:pt>
    <dgm:pt modelId="{4E362EC1-A44D-4659-88B3-A6F3FFBF5F73}" type="parTrans" cxnId="{57489613-B40A-479A-B19B-37B9415017C4}">
      <dgm:prSet/>
      <dgm:spPr/>
      <dgm:t>
        <a:bodyPr/>
        <a:lstStyle/>
        <a:p>
          <a:endParaRPr lang="pl-PL" sz="1200"/>
        </a:p>
      </dgm:t>
    </dgm:pt>
    <dgm:pt modelId="{C88D5552-3FB6-4DD5-82AB-02E039368FC4}" type="sibTrans" cxnId="{57489613-B40A-479A-B19B-37B9415017C4}">
      <dgm:prSet/>
      <dgm:spPr/>
      <dgm:t>
        <a:bodyPr/>
        <a:lstStyle/>
        <a:p>
          <a:endParaRPr lang="pl-PL" sz="1200"/>
        </a:p>
      </dgm:t>
    </dgm:pt>
    <dgm:pt modelId="{176AB42C-907B-4FE9-A174-C61F8F8F9265}">
      <dgm:prSet custT="1"/>
      <dgm:spPr/>
      <dgm:t>
        <a:bodyPr/>
        <a:lstStyle/>
        <a:p>
          <a:r>
            <a:rPr lang="pl-PL" sz="2200" b="1" i="1" kern="1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miast na prawach powiatu i województw - nie jest wyższy od 80% wskaźnik zamożności ustalonego dla wszystkich miast na prawach powiatu</a:t>
          </a:r>
        </a:p>
      </dgm:t>
    </dgm:pt>
    <dgm:pt modelId="{9D66F894-1E09-47B5-A77F-74685C87ABD1}" type="parTrans" cxnId="{ADC80035-62C3-405A-A4C7-F613CF6D7690}">
      <dgm:prSet/>
      <dgm:spPr/>
      <dgm:t>
        <a:bodyPr/>
        <a:lstStyle/>
        <a:p>
          <a:endParaRPr lang="pl-PL" sz="1200"/>
        </a:p>
      </dgm:t>
    </dgm:pt>
    <dgm:pt modelId="{F6BDD70C-DF52-471D-B688-8F339A62C827}" type="sibTrans" cxnId="{ADC80035-62C3-405A-A4C7-F613CF6D7690}">
      <dgm:prSet/>
      <dgm:spPr/>
      <dgm:t>
        <a:bodyPr/>
        <a:lstStyle/>
        <a:p>
          <a:endParaRPr lang="pl-PL" sz="1200"/>
        </a:p>
      </dgm:t>
    </dgm:pt>
    <dgm:pt modelId="{2142AB3B-BA05-40A7-8815-BEF42F147584}" type="pres">
      <dgm:prSet presAssocID="{F42182AA-A9A1-402F-B51B-4F8098413512}" presName="vert0" presStyleCnt="0">
        <dgm:presLayoutVars>
          <dgm:dir/>
          <dgm:animOne val="branch"/>
          <dgm:animLvl val="lvl"/>
        </dgm:presLayoutVars>
      </dgm:prSet>
      <dgm:spPr/>
    </dgm:pt>
    <dgm:pt modelId="{1F1CDFCD-1D84-4E38-ABC6-3C4AC5C0A014}" type="pres">
      <dgm:prSet presAssocID="{6B7AFE82-F721-455D-BB20-99C158F066A2}" presName="thickLine" presStyleLbl="alignNode1" presStyleIdx="0" presStyleCnt="1"/>
      <dgm:spPr/>
    </dgm:pt>
    <dgm:pt modelId="{CA9DDA82-585C-4646-861B-921EEFD4924A}" type="pres">
      <dgm:prSet presAssocID="{6B7AFE82-F721-455D-BB20-99C158F066A2}" presName="horz1" presStyleCnt="0"/>
      <dgm:spPr/>
    </dgm:pt>
    <dgm:pt modelId="{26E4F3A8-01EC-42DD-BC45-9B7147020415}" type="pres">
      <dgm:prSet presAssocID="{6B7AFE82-F721-455D-BB20-99C158F066A2}" presName="tx1" presStyleLbl="revTx" presStyleIdx="0" presStyleCnt="3" custScaleX="135219"/>
      <dgm:spPr/>
    </dgm:pt>
    <dgm:pt modelId="{B018E3BB-2583-48B4-B1C9-05342DB994EA}" type="pres">
      <dgm:prSet presAssocID="{6B7AFE82-F721-455D-BB20-99C158F066A2}" presName="vert1" presStyleCnt="0"/>
      <dgm:spPr/>
    </dgm:pt>
    <dgm:pt modelId="{655145CD-F46F-47DC-98A4-E8DB33B612D8}" type="pres">
      <dgm:prSet presAssocID="{8E19F0E8-08BB-49FE-A8CC-2ADC6BA1D00F}" presName="vertSpace2a" presStyleCnt="0"/>
      <dgm:spPr/>
    </dgm:pt>
    <dgm:pt modelId="{F86152D0-6E31-46E6-9380-077E85F7A2F7}" type="pres">
      <dgm:prSet presAssocID="{8E19F0E8-08BB-49FE-A8CC-2ADC6BA1D00F}" presName="horz2" presStyleCnt="0"/>
      <dgm:spPr/>
    </dgm:pt>
    <dgm:pt modelId="{3D08E005-5367-457F-B044-E0526F685E38}" type="pres">
      <dgm:prSet presAssocID="{8E19F0E8-08BB-49FE-A8CC-2ADC6BA1D00F}" presName="horzSpace2" presStyleCnt="0"/>
      <dgm:spPr/>
    </dgm:pt>
    <dgm:pt modelId="{760DD639-6BBB-4694-87E7-8F864E872A02}" type="pres">
      <dgm:prSet presAssocID="{8E19F0E8-08BB-49FE-A8CC-2ADC6BA1D00F}" presName="tx2" presStyleLbl="revTx" presStyleIdx="1" presStyleCnt="3" custScaleY="54610"/>
      <dgm:spPr/>
    </dgm:pt>
    <dgm:pt modelId="{554DB896-27D0-4A26-B2CA-FB8E8EC61A4C}" type="pres">
      <dgm:prSet presAssocID="{8E19F0E8-08BB-49FE-A8CC-2ADC6BA1D00F}" presName="vert2" presStyleCnt="0"/>
      <dgm:spPr/>
    </dgm:pt>
    <dgm:pt modelId="{7B57E95A-ADE7-4C29-BB6A-D2E6190AB621}" type="pres">
      <dgm:prSet presAssocID="{8E19F0E8-08BB-49FE-A8CC-2ADC6BA1D00F}" presName="thinLine2b" presStyleLbl="callout" presStyleIdx="0" presStyleCnt="2"/>
      <dgm:spPr/>
    </dgm:pt>
    <dgm:pt modelId="{13F14515-5A47-49DA-A6E5-51FB6BEDABAB}" type="pres">
      <dgm:prSet presAssocID="{8E19F0E8-08BB-49FE-A8CC-2ADC6BA1D00F}" presName="vertSpace2b" presStyleCnt="0"/>
      <dgm:spPr/>
    </dgm:pt>
    <dgm:pt modelId="{00DD7C63-B100-4162-A652-5B6879A104FE}" type="pres">
      <dgm:prSet presAssocID="{176AB42C-907B-4FE9-A174-C61F8F8F9265}" presName="horz2" presStyleCnt="0"/>
      <dgm:spPr/>
    </dgm:pt>
    <dgm:pt modelId="{0BECBC8A-2086-4057-A663-53030D6C85C2}" type="pres">
      <dgm:prSet presAssocID="{176AB42C-907B-4FE9-A174-C61F8F8F9265}" presName="horzSpace2" presStyleCnt="0"/>
      <dgm:spPr/>
    </dgm:pt>
    <dgm:pt modelId="{1F714071-ACEE-4C90-8081-AC058462F07D}" type="pres">
      <dgm:prSet presAssocID="{176AB42C-907B-4FE9-A174-C61F8F8F9265}" presName="tx2" presStyleLbl="revTx" presStyleIdx="2" presStyleCnt="3" custScaleY="43417" custLinFactNeighborX="908" custLinFactNeighborY="-2378"/>
      <dgm:spPr/>
    </dgm:pt>
    <dgm:pt modelId="{AB971D7E-CAE2-4F5D-B9B4-1AC7C21F74DD}" type="pres">
      <dgm:prSet presAssocID="{176AB42C-907B-4FE9-A174-C61F8F8F9265}" presName="vert2" presStyleCnt="0"/>
      <dgm:spPr/>
    </dgm:pt>
    <dgm:pt modelId="{B6E03854-EA81-4480-99DD-EB82B0DF7C10}" type="pres">
      <dgm:prSet presAssocID="{176AB42C-907B-4FE9-A174-C61F8F8F9265}" presName="thinLine2b" presStyleLbl="callout" presStyleIdx="1" presStyleCnt="2"/>
      <dgm:spPr/>
    </dgm:pt>
    <dgm:pt modelId="{9F084343-BB3E-4788-B407-72D030B4D704}" type="pres">
      <dgm:prSet presAssocID="{176AB42C-907B-4FE9-A174-C61F8F8F9265}" presName="vertSpace2b" presStyleCnt="0"/>
      <dgm:spPr/>
    </dgm:pt>
  </dgm:ptLst>
  <dgm:cxnLst>
    <dgm:cxn modelId="{57489613-B40A-479A-B19B-37B9415017C4}" srcId="{6B7AFE82-F721-455D-BB20-99C158F066A2}" destId="{8E19F0E8-08BB-49FE-A8CC-2ADC6BA1D00F}" srcOrd="0" destOrd="0" parTransId="{4E362EC1-A44D-4659-88B3-A6F3FFBF5F73}" sibTransId="{C88D5552-3FB6-4DD5-82AB-02E039368FC4}"/>
    <dgm:cxn modelId="{D6A44B2D-A2D1-4EBD-9A56-3C0B0EB2BE0B}" type="presOf" srcId="{8E19F0E8-08BB-49FE-A8CC-2ADC6BA1D00F}" destId="{760DD639-6BBB-4694-87E7-8F864E872A02}" srcOrd="0" destOrd="0" presId="urn:microsoft.com/office/officeart/2008/layout/LinedList"/>
    <dgm:cxn modelId="{ADC80035-62C3-405A-A4C7-F613CF6D7690}" srcId="{6B7AFE82-F721-455D-BB20-99C158F066A2}" destId="{176AB42C-907B-4FE9-A174-C61F8F8F9265}" srcOrd="1" destOrd="0" parTransId="{9D66F894-1E09-47B5-A77F-74685C87ABD1}" sibTransId="{F6BDD70C-DF52-471D-B688-8F339A62C827}"/>
    <dgm:cxn modelId="{AC51469E-98BB-417D-949B-4E3F8C1BF91D}" srcId="{F42182AA-A9A1-402F-B51B-4F8098413512}" destId="{6B7AFE82-F721-455D-BB20-99C158F066A2}" srcOrd="0" destOrd="0" parTransId="{C53B1EAA-FCCF-42D9-8444-9962354EA10B}" sibTransId="{E09BEBB0-FD27-4727-B9D2-4CF2BB24348C}"/>
    <dgm:cxn modelId="{2E8B64B3-0AA3-411A-84BA-4E04C7B494AA}" type="presOf" srcId="{F42182AA-A9A1-402F-B51B-4F8098413512}" destId="{2142AB3B-BA05-40A7-8815-BEF42F147584}" srcOrd="0" destOrd="0" presId="urn:microsoft.com/office/officeart/2008/layout/LinedList"/>
    <dgm:cxn modelId="{418CF4D2-7F1D-4B3C-94DA-61DF798FCACC}" type="presOf" srcId="{176AB42C-907B-4FE9-A174-C61F8F8F9265}" destId="{1F714071-ACEE-4C90-8081-AC058462F07D}" srcOrd="0" destOrd="0" presId="urn:microsoft.com/office/officeart/2008/layout/LinedList"/>
    <dgm:cxn modelId="{A1DDD2D3-2432-4ED7-ABB0-FA0DCE7B0A61}" type="presOf" srcId="{6B7AFE82-F721-455D-BB20-99C158F066A2}" destId="{26E4F3A8-01EC-42DD-BC45-9B7147020415}" srcOrd="0" destOrd="0" presId="urn:microsoft.com/office/officeart/2008/layout/LinedList"/>
    <dgm:cxn modelId="{E95F96F2-76E8-4EDF-B04C-17C9A669EF9B}" type="presParOf" srcId="{2142AB3B-BA05-40A7-8815-BEF42F147584}" destId="{1F1CDFCD-1D84-4E38-ABC6-3C4AC5C0A014}" srcOrd="0" destOrd="0" presId="urn:microsoft.com/office/officeart/2008/layout/LinedList"/>
    <dgm:cxn modelId="{36F05124-3FD8-4404-9A42-1BE33065B9DD}" type="presParOf" srcId="{2142AB3B-BA05-40A7-8815-BEF42F147584}" destId="{CA9DDA82-585C-4646-861B-921EEFD4924A}" srcOrd="1" destOrd="0" presId="urn:microsoft.com/office/officeart/2008/layout/LinedList"/>
    <dgm:cxn modelId="{64FC7C9D-3F74-48AA-A8FF-A3F6582A091F}" type="presParOf" srcId="{CA9DDA82-585C-4646-861B-921EEFD4924A}" destId="{26E4F3A8-01EC-42DD-BC45-9B7147020415}" srcOrd="0" destOrd="0" presId="urn:microsoft.com/office/officeart/2008/layout/LinedList"/>
    <dgm:cxn modelId="{890A2A2F-E056-417C-8ECF-BB98431FF789}" type="presParOf" srcId="{CA9DDA82-585C-4646-861B-921EEFD4924A}" destId="{B018E3BB-2583-48B4-B1C9-05342DB994EA}" srcOrd="1" destOrd="0" presId="urn:microsoft.com/office/officeart/2008/layout/LinedList"/>
    <dgm:cxn modelId="{900B0467-C8FE-4F68-9ADD-CF864F39AFCD}" type="presParOf" srcId="{B018E3BB-2583-48B4-B1C9-05342DB994EA}" destId="{655145CD-F46F-47DC-98A4-E8DB33B612D8}" srcOrd="0" destOrd="0" presId="urn:microsoft.com/office/officeart/2008/layout/LinedList"/>
    <dgm:cxn modelId="{D786A2E2-146B-4259-9765-0D7EFC9B577A}" type="presParOf" srcId="{B018E3BB-2583-48B4-B1C9-05342DB994EA}" destId="{F86152D0-6E31-46E6-9380-077E85F7A2F7}" srcOrd="1" destOrd="0" presId="urn:microsoft.com/office/officeart/2008/layout/LinedList"/>
    <dgm:cxn modelId="{A583E86F-A9AE-4CC7-8F37-0655EBA738F7}" type="presParOf" srcId="{F86152D0-6E31-46E6-9380-077E85F7A2F7}" destId="{3D08E005-5367-457F-B044-E0526F685E38}" srcOrd="0" destOrd="0" presId="urn:microsoft.com/office/officeart/2008/layout/LinedList"/>
    <dgm:cxn modelId="{9DAAEE7F-5864-408C-90D7-1CF9D0321633}" type="presParOf" srcId="{F86152D0-6E31-46E6-9380-077E85F7A2F7}" destId="{760DD639-6BBB-4694-87E7-8F864E872A02}" srcOrd="1" destOrd="0" presId="urn:microsoft.com/office/officeart/2008/layout/LinedList"/>
    <dgm:cxn modelId="{17D1F5DC-E5E7-473D-941C-DD7219F083B3}" type="presParOf" srcId="{F86152D0-6E31-46E6-9380-077E85F7A2F7}" destId="{554DB896-27D0-4A26-B2CA-FB8E8EC61A4C}" srcOrd="2" destOrd="0" presId="urn:microsoft.com/office/officeart/2008/layout/LinedList"/>
    <dgm:cxn modelId="{1778B87F-EEDB-41D2-A9CD-0A2C9B30BDEB}" type="presParOf" srcId="{B018E3BB-2583-48B4-B1C9-05342DB994EA}" destId="{7B57E95A-ADE7-4C29-BB6A-D2E6190AB621}" srcOrd="2" destOrd="0" presId="urn:microsoft.com/office/officeart/2008/layout/LinedList"/>
    <dgm:cxn modelId="{EB86AC67-17A3-4351-8C48-B5E5922576F3}" type="presParOf" srcId="{B018E3BB-2583-48B4-B1C9-05342DB994EA}" destId="{13F14515-5A47-49DA-A6E5-51FB6BEDABAB}" srcOrd="3" destOrd="0" presId="urn:microsoft.com/office/officeart/2008/layout/LinedList"/>
    <dgm:cxn modelId="{47896374-EFB5-46E6-95E0-16D8DE172356}" type="presParOf" srcId="{B018E3BB-2583-48B4-B1C9-05342DB994EA}" destId="{00DD7C63-B100-4162-A652-5B6879A104FE}" srcOrd="4" destOrd="0" presId="urn:microsoft.com/office/officeart/2008/layout/LinedList"/>
    <dgm:cxn modelId="{53D3A117-3A55-4010-B53C-CE342E91C95D}" type="presParOf" srcId="{00DD7C63-B100-4162-A652-5B6879A104FE}" destId="{0BECBC8A-2086-4057-A663-53030D6C85C2}" srcOrd="0" destOrd="0" presId="urn:microsoft.com/office/officeart/2008/layout/LinedList"/>
    <dgm:cxn modelId="{ADA502D2-930E-4042-ABD7-628A2A54C13D}" type="presParOf" srcId="{00DD7C63-B100-4162-A652-5B6879A104FE}" destId="{1F714071-ACEE-4C90-8081-AC058462F07D}" srcOrd="1" destOrd="0" presId="urn:microsoft.com/office/officeart/2008/layout/LinedList"/>
    <dgm:cxn modelId="{562A4BB5-7ED2-4B95-9FC5-4A3AAE77777F}" type="presParOf" srcId="{00DD7C63-B100-4162-A652-5B6879A104FE}" destId="{AB971D7E-CAE2-4F5D-B9B4-1AC7C21F74DD}" srcOrd="2" destOrd="0" presId="urn:microsoft.com/office/officeart/2008/layout/LinedList"/>
    <dgm:cxn modelId="{7559D097-41B6-4020-95B8-FCAC32B3DF3C}" type="presParOf" srcId="{B018E3BB-2583-48B4-B1C9-05342DB994EA}" destId="{B6E03854-EA81-4480-99DD-EB82B0DF7C10}" srcOrd="5" destOrd="0" presId="urn:microsoft.com/office/officeart/2008/layout/LinedList"/>
    <dgm:cxn modelId="{85C5C355-0159-4AA5-9D6C-8667C546FEE1}" type="presParOf" srcId="{B018E3BB-2583-48B4-B1C9-05342DB994EA}" destId="{9F084343-BB3E-4788-B407-72D030B4D704}" srcOrd="6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0656E4F-25B7-4498-903C-430E5E69876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0CA8AD47-C151-473E-BA7A-5BF69AE47AFF}">
      <dgm:prSet phldrT="[Tekst]" custT="1"/>
      <dgm:spPr>
        <a:gradFill rotWithShape="0">
          <a:gsLst>
            <a:gs pos="0">
              <a:srgbClr val="5B9BD5">
                <a:shade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5B9BD5">
                <a:shade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5B9BD5">
                <a:shade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 spcFirstLastPara="0" vert="horz" wrap="square" lIns="11430" tIns="11430" rIns="11430" bIns="11430" numCol="1" spcCol="1270" anchor="ctr" anchorCtr="0"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baseline="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ZMIANA: Zwiększenie globalnych potrzeb oświatowych o równowartość kwoty dotacji z budżetu państwa na dofinansowanie zadań w zakresie wychowania przedszkolnego</a:t>
          </a:r>
        </a:p>
      </dgm:t>
    </dgm:pt>
    <dgm:pt modelId="{C935905C-A69B-4CCE-81B7-AFDA98ACC950}" type="parTrans" cxnId="{A7124FA2-29E0-4F40-9DB4-7B237E9D7AF8}">
      <dgm:prSet/>
      <dgm:spPr/>
      <dgm:t>
        <a:bodyPr/>
        <a:lstStyle/>
        <a:p>
          <a:endParaRPr lang="pl-PL"/>
        </a:p>
      </dgm:t>
    </dgm:pt>
    <dgm:pt modelId="{EBFA119C-118B-4F49-AE35-C01DB6505C7E}" type="sibTrans" cxnId="{A7124FA2-29E0-4F40-9DB4-7B237E9D7AF8}">
      <dgm:prSet/>
      <dgm:spPr/>
      <dgm:t>
        <a:bodyPr/>
        <a:lstStyle/>
        <a:p>
          <a:endParaRPr lang="pl-PL"/>
        </a:p>
      </dgm:t>
    </dgm:pt>
    <dgm:pt modelId="{1DFFA1DC-DDB1-48FA-BDE0-1D9C5FF4967C}">
      <dgm:prSet phldrT="[Tekst]" custT="1"/>
      <dgm:spPr/>
      <dgm:t>
        <a:bodyPr/>
        <a:lstStyle/>
        <a:p>
          <a:r>
            <a:rPr lang="pl-PL" sz="1800" dirty="0"/>
            <a:t>Uelastycznienie sposobu wykorzystania środków przez JST wskutek odejścia od transferu dotacyjnego na rzecz dochodów własnych ustalonych w tej samej wysokości</a:t>
          </a:r>
        </a:p>
      </dgm:t>
    </dgm:pt>
    <dgm:pt modelId="{A4D33987-D112-4AA7-9359-140B305A8C28}" type="parTrans" cxnId="{1A029729-B0D8-49DF-9CDC-BB14B69F7C0B}">
      <dgm:prSet/>
      <dgm:spPr/>
      <dgm:t>
        <a:bodyPr/>
        <a:lstStyle/>
        <a:p>
          <a:endParaRPr lang="pl-PL"/>
        </a:p>
      </dgm:t>
    </dgm:pt>
    <dgm:pt modelId="{C0581937-1E53-416C-A7FB-9551A7D9AC85}" type="sibTrans" cxnId="{1A029729-B0D8-49DF-9CDC-BB14B69F7C0B}">
      <dgm:prSet/>
      <dgm:spPr/>
      <dgm:t>
        <a:bodyPr/>
        <a:lstStyle/>
        <a:p>
          <a:endParaRPr lang="pl-PL"/>
        </a:p>
      </dgm:t>
    </dgm:pt>
    <dgm:pt modelId="{0C20CA9D-585C-4E73-B805-088A27362D16}">
      <dgm:prSet phldrT="[Tekst]" custT="1"/>
      <dgm:spPr>
        <a:gradFill rotWithShape="0">
          <a:gsLst>
            <a:gs pos="0">
              <a:srgbClr val="5B9BD5">
                <a:shade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5B9BD5">
                <a:shade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5B9BD5">
                <a:shade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 spcFirstLastPara="0" vert="horz" wrap="square" lIns="11430" tIns="11430" rIns="11430" bIns="11430" numCol="1" spcCol="1270" anchor="ctr" anchorCtr="0"/>
        <a:lstStyle/>
        <a:p>
          <a:pPr algn="ctr">
            <a:buNone/>
          </a:pPr>
          <a:r>
            <a:rPr lang="pl-PL" sz="2000" kern="1200" baseline="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ZMIANA: Zwiększenie globalnych potrzeb oświatowych o skutki podwyżek wynagrodzeń nauczycieli wychowania przedszkolnego</a:t>
          </a:r>
        </a:p>
      </dgm:t>
    </dgm:pt>
    <dgm:pt modelId="{DDF8CE80-6DDD-48C9-942D-A1A1D9604B54}" type="parTrans" cxnId="{B46F439C-215B-4AD1-BE1E-DF80434A5CE8}">
      <dgm:prSet/>
      <dgm:spPr/>
      <dgm:t>
        <a:bodyPr/>
        <a:lstStyle/>
        <a:p>
          <a:endParaRPr lang="pl-PL"/>
        </a:p>
      </dgm:t>
    </dgm:pt>
    <dgm:pt modelId="{B6CC560E-58A5-4DD7-9413-C2F815A1D83E}" type="sibTrans" cxnId="{B46F439C-215B-4AD1-BE1E-DF80434A5CE8}">
      <dgm:prSet/>
      <dgm:spPr/>
      <dgm:t>
        <a:bodyPr/>
        <a:lstStyle/>
        <a:p>
          <a:endParaRPr lang="pl-PL"/>
        </a:p>
      </dgm:t>
    </dgm:pt>
    <dgm:pt modelId="{784FE261-B829-4553-8591-AF8F5BDC2B69}" type="pres">
      <dgm:prSet presAssocID="{00656E4F-25B7-4498-903C-430E5E698766}" presName="linear" presStyleCnt="0">
        <dgm:presLayoutVars>
          <dgm:animLvl val="lvl"/>
          <dgm:resizeHandles val="exact"/>
        </dgm:presLayoutVars>
      </dgm:prSet>
      <dgm:spPr/>
    </dgm:pt>
    <dgm:pt modelId="{BAEDD09C-E953-4A4A-9509-CE651D2946F3}" type="pres">
      <dgm:prSet presAssocID="{0CA8AD47-C151-473E-BA7A-5BF69AE47AFF}" presName="parentText" presStyleLbl="node1" presStyleIdx="0" presStyleCnt="2" custScaleY="66659" custLinFactNeighborY="-34697">
        <dgm:presLayoutVars>
          <dgm:chMax val="0"/>
          <dgm:bulletEnabled val="1"/>
        </dgm:presLayoutVars>
      </dgm:prSet>
      <dgm:spPr>
        <a:xfrm>
          <a:off x="0" y="451413"/>
          <a:ext cx="10485310" cy="1198080"/>
        </a:xfrm>
        <a:prstGeom prst="roundRect">
          <a:avLst/>
        </a:prstGeom>
      </dgm:spPr>
    </dgm:pt>
    <dgm:pt modelId="{86804A3A-DE48-46F6-A0DA-73C179DE7FC5}" type="pres">
      <dgm:prSet presAssocID="{0CA8AD47-C151-473E-BA7A-5BF69AE47AFF}" presName="childText" presStyleLbl="revTx" presStyleIdx="0" presStyleCnt="1" custLinFactNeighborY="-19892">
        <dgm:presLayoutVars>
          <dgm:bulletEnabled val="1"/>
        </dgm:presLayoutVars>
      </dgm:prSet>
      <dgm:spPr/>
    </dgm:pt>
    <dgm:pt modelId="{D04A6C5E-3A02-49A4-9ECF-637ADAF5D0CE}" type="pres">
      <dgm:prSet presAssocID="{0C20CA9D-585C-4E73-B805-088A27362D16}" presName="parentText" presStyleLbl="node1" presStyleIdx="1" presStyleCnt="2" custScaleY="74296" custLinFactNeighborY="-56360">
        <dgm:presLayoutVars>
          <dgm:chMax val="0"/>
          <dgm:bulletEnabled val="1"/>
        </dgm:presLayoutVars>
      </dgm:prSet>
      <dgm:spPr>
        <a:prstGeom prst="roundRect">
          <a:avLst/>
        </a:prstGeom>
      </dgm:spPr>
    </dgm:pt>
  </dgm:ptLst>
  <dgm:cxnLst>
    <dgm:cxn modelId="{1A029729-B0D8-49DF-9CDC-BB14B69F7C0B}" srcId="{0CA8AD47-C151-473E-BA7A-5BF69AE47AFF}" destId="{1DFFA1DC-DDB1-48FA-BDE0-1D9C5FF4967C}" srcOrd="0" destOrd="0" parTransId="{A4D33987-D112-4AA7-9359-140B305A8C28}" sibTransId="{C0581937-1E53-416C-A7FB-9551A7D9AC85}"/>
    <dgm:cxn modelId="{20F48286-89A0-4582-A309-99481CB38F01}" type="presOf" srcId="{0CA8AD47-C151-473E-BA7A-5BF69AE47AFF}" destId="{BAEDD09C-E953-4A4A-9509-CE651D2946F3}" srcOrd="0" destOrd="0" presId="urn:microsoft.com/office/officeart/2005/8/layout/vList2"/>
    <dgm:cxn modelId="{B46F439C-215B-4AD1-BE1E-DF80434A5CE8}" srcId="{00656E4F-25B7-4498-903C-430E5E698766}" destId="{0C20CA9D-585C-4E73-B805-088A27362D16}" srcOrd="1" destOrd="0" parTransId="{DDF8CE80-6DDD-48C9-942D-A1A1D9604B54}" sibTransId="{B6CC560E-58A5-4DD7-9413-C2F815A1D83E}"/>
    <dgm:cxn modelId="{A7124FA2-29E0-4F40-9DB4-7B237E9D7AF8}" srcId="{00656E4F-25B7-4498-903C-430E5E698766}" destId="{0CA8AD47-C151-473E-BA7A-5BF69AE47AFF}" srcOrd="0" destOrd="0" parTransId="{C935905C-A69B-4CCE-81B7-AFDA98ACC950}" sibTransId="{EBFA119C-118B-4F49-AE35-C01DB6505C7E}"/>
    <dgm:cxn modelId="{E2F9B2B1-55BA-4099-9EF1-9BD9E7D24D31}" type="presOf" srcId="{00656E4F-25B7-4498-903C-430E5E698766}" destId="{784FE261-B829-4553-8591-AF8F5BDC2B69}" srcOrd="0" destOrd="0" presId="urn:microsoft.com/office/officeart/2005/8/layout/vList2"/>
    <dgm:cxn modelId="{3D55FFBE-856C-4A8C-85AA-46993E12F4DB}" type="presOf" srcId="{0C20CA9D-585C-4E73-B805-088A27362D16}" destId="{D04A6C5E-3A02-49A4-9ECF-637ADAF5D0CE}" srcOrd="0" destOrd="0" presId="urn:microsoft.com/office/officeart/2005/8/layout/vList2"/>
    <dgm:cxn modelId="{B82F16FA-9C76-4522-B455-333CD5EBD8D2}" type="presOf" srcId="{1DFFA1DC-DDB1-48FA-BDE0-1D9C5FF4967C}" destId="{86804A3A-DE48-46F6-A0DA-73C179DE7FC5}" srcOrd="0" destOrd="0" presId="urn:microsoft.com/office/officeart/2005/8/layout/vList2"/>
    <dgm:cxn modelId="{0BB2AFC4-ABA8-4CE5-AC8A-E6191F9B9CCF}" type="presParOf" srcId="{784FE261-B829-4553-8591-AF8F5BDC2B69}" destId="{BAEDD09C-E953-4A4A-9509-CE651D2946F3}" srcOrd="0" destOrd="0" presId="urn:microsoft.com/office/officeart/2005/8/layout/vList2"/>
    <dgm:cxn modelId="{A6EC74FF-5DC6-4358-BD29-C6DF44DE24DF}" type="presParOf" srcId="{784FE261-B829-4553-8591-AF8F5BDC2B69}" destId="{86804A3A-DE48-46F6-A0DA-73C179DE7FC5}" srcOrd="1" destOrd="0" presId="urn:microsoft.com/office/officeart/2005/8/layout/vList2"/>
    <dgm:cxn modelId="{497C1A9F-6D52-41FA-B63D-8DF4D634B096}" type="presParOf" srcId="{784FE261-B829-4553-8591-AF8F5BDC2B69}" destId="{D04A6C5E-3A02-49A4-9ECF-637ADAF5D0C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1945A90-F04B-4D09-A934-88562A79BA2B}" type="doc">
      <dgm:prSet loTypeId="urn:microsoft.com/office/officeart/2005/8/layout/hierarchy1" loCatId="hierarchy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pl-PL"/>
        </a:p>
      </dgm:t>
    </dgm:pt>
    <dgm:pt modelId="{1CF1383B-89A5-488C-AB01-01997BC4C16C}">
      <dgm:prSet phldrT="[Tekst]" custT="1"/>
      <dgm:spPr/>
      <dgm:t>
        <a:bodyPr/>
        <a:lstStyle/>
        <a:p>
          <a:r>
            <a:rPr lang="pl-PL" sz="1600" b="1" dirty="0"/>
            <a:t>Globalna kwota środków dla danej kategorii JST odpowiadająca 23% kwoty wydatków majątkowych </a:t>
          </a:r>
          <a:r>
            <a:rPr lang="pl-PL" sz="1600" b="1" i="1" dirty="0"/>
            <a:t>pomniejszonych o równowartość wykonanych przez nie dochodów majątkowych z tytułu dotacji oraz środków przeznaczonych na inwestycje</a:t>
          </a:r>
          <a:r>
            <a:rPr lang="pl-PL" sz="1600" b="1" dirty="0"/>
            <a:t> </a:t>
          </a:r>
        </a:p>
      </dgm:t>
    </dgm:pt>
    <dgm:pt modelId="{1046DC93-6CF5-42CE-8D76-4FD2027D9AF1}" type="parTrans" cxnId="{96455A24-7527-4BF4-83CA-11292C486137}">
      <dgm:prSet/>
      <dgm:spPr/>
      <dgm:t>
        <a:bodyPr/>
        <a:lstStyle/>
        <a:p>
          <a:endParaRPr lang="pl-PL"/>
        </a:p>
      </dgm:t>
    </dgm:pt>
    <dgm:pt modelId="{324E851C-1EFA-41A2-BA0D-96597181E67F}" type="sibTrans" cxnId="{96455A24-7527-4BF4-83CA-11292C486137}">
      <dgm:prSet/>
      <dgm:spPr/>
      <dgm:t>
        <a:bodyPr/>
        <a:lstStyle/>
        <a:p>
          <a:endParaRPr lang="pl-PL"/>
        </a:p>
      </dgm:t>
    </dgm:pt>
    <dgm:pt modelId="{155A6973-51C5-4228-9BBD-806B12FF220E}">
      <dgm:prSet phldrT="[Tekst]" custT="1"/>
      <dgm:spPr/>
      <dgm:t>
        <a:bodyPr/>
        <a:lstStyle/>
        <a:p>
          <a:r>
            <a:rPr lang="pl-PL" sz="1600" b="1" dirty="0"/>
            <a:t>60% środków - część podstawowa</a:t>
          </a:r>
        </a:p>
      </dgm:t>
    </dgm:pt>
    <dgm:pt modelId="{13C2629D-6119-4024-918F-03AE448B1AC2}" type="parTrans" cxnId="{FE658F4F-C5E5-4548-B454-3878E8B617AE}">
      <dgm:prSet/>
      <dgm:spPr/>
      <dgm:t>
        <a:bodyPr/>
        <a:lstStyle/>
        <a:p>
          <a:endParaRPr lang="pl-PL"/>
        </a:p>
      </dgm:t>
    </dgm:pt>
    <dgm:pt modelId="{01E507F1-21B4-4F0C-AD22-03BB300B2D50}" type="sibTrans" cxnId="{FE658F4F-C5E5-4548-B454-3878E8B617AE}">
      <dgm:prSet/>
      <dgm:spPr/>
      <dgm:t>
        <a:bodyPr/>
        <a:lstStyle/>
        <a:p>
          <a:endParaRPr lang="pl-PL"/>
        </a:p>
      </dgm:t>
    </dgm:pt>
    <dgm:pt modelId="{D5AFD579-7796-4310-AA30-808DFF6E875A}">
      <dgm:prSet phldrT="[Tekst]" custT="1"/>
      <dgm:spPr/>
      <dgm:t>
        <a:bodyPr/>
        <a:lstStyle/>
        <a:p>
          <a:r>
            <a:rPr lang="pl-PL" sz="1400" b="1" dirty="0"/>
            <a:t>Podział proporcjonalny do liczby mieszkańców, z uwzględnieniem kwoty min.</a:t>
          </a:r>
        </a:p>
      </dgm:t>
    </dgm:pt>
    <dgm:pt modelId="{F7A24E3C-0257-4F43-A4E4-D8E750C1781C}" type="parTrans" cxnId="{369AFF28-EAF3-4CAE-AEAC-2E24E687070F}">
      <dgm:prSet/>
      <dgm:spPr/>
      <dgm:t>
        <a:bodyPr/>
        <a:lstStyle/>
        <a:p>
          <a:endParaRPr lang="pl-PL"/>
        </a:p>
      </dgm:t>
    </dgm:pt>
    <dgm:pt modelId="{05F4B312-BD53-4616-830E-13785D7F18AA}" type="sibTrans" cxnId="{369AFF28-EAF3-4CAE-AEAC-2E24E687070F}">
      <dgm:prSet/>
      <dgm:spPr/>
      <dgm:t>
        <a:bodyPr/>
        <a:lstStyle/>
        <a:p>
          <a:endParaRPr lang="pl-PL"/>
        </a:p>
      </dgm:t>
    </dgm:pt>
    <dgm:pt modelId="{3EB82937-EFB9-484C-A074-A2ACA183E719}">
      <dgm:prSet phldrT="[Tekst]" custT="1"/>
      <dgm:spPr/>
      <dgm:t>
        <a:bodyPr/>
        <a:lstStyle/>
        <a:p>
          <a:r>
            <a:rPr lang="pl-PL" sz="1600" b="1" dirty="0"/>
            <a:t>40% środków - część inwestycyjna</a:t>
          </a:r>
        </a:p>
      </dgm:t>
    </dgm:pt>
    <dgm:pt modelId="{3B46502A-037B-4269-9B0D-39EA744D0BBF}" type="parTrans" cxnId="{3EF0A495-6F19-4168-8D68-72DD143430E1}">
      <dgm:prSet/>
      <dgm:spPr/>
      <dgm:t>
        <a:bodyPr/>
        <a:lstStyle/>
        <a:p>
          <a:endParaRPr lang="pl-PL"/>
        </a:p>
      </dgm:t>
    </dgm:pt>
    <dgm:pt modelId="{E27B193C-C137-49C1-BF7C-485288B33414}" type="sibTrans" cxnId="{3EF0A495-6F19-4168-8D68-72DD143430E1}">
      <dgm:prSet/>
      <dgm:spPr/>
      <dgm:t>
        <a:bodyPr/>
        <a:lstStyle/>
        <a:p>
          <a:endParaRPr lang="pl-PL"/>
        </a:p>
      </dgm:t>
    </dgm:pt>
    <dgm:pt modelId="{5FEAC709-5BEA-411C-8A3A-DE8251EEBA77}">
      <dgm:prSet phldrT="[Tekst]" custT="1"/>
      <dgm:spPr/>
      <dgm:t>
        <a:bodyPr spcFirstLastPara="0" vert="horz" wrap="square" lIns="53340" tIns="53340" rIns="53340" bIns="53340" numCol="1" spcCol="1270" anchor="ctr" anchorCtr="0"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400" b="1" kern="1200" dirty="0">
              <a:latin typeface="Calibri" panose="020F0502020204030204"/>
              <a:ea typeface="+mn-ea"/>
              <a:cs typeface="+mn-cs"/>
            </a:rPr>
            <a:t>Podział proporcjonalny do udziału przeliczeniowych wydatków majątkowych. Przeliczeniowe wydatki majątkowe, to suma iloczynów: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b="1" kern="1200" dirty="0">
              <a:latin typeface="Calibri" panose="020F0502020204030204"/>
              <a:ea typeface="+mn-ea"/>
              <a:cs typeface="+mn-cs"/>
            </a:rPr>
            <a:t>1) wagi 1 i wydatków majątkowych własnych;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b="1" kern="1200" dirty="0">
              <a:latin typeface="Calibri" panose="020F0502020204030204"/>
              <a:ea typeface="+mn-ea"/>
              <a:cs typeface="+mn-cs"/>
            </a:rPr>
            <a:t>2) wagi 0,5 i wydatków majątkowych na programy finansowane z udziałem środków UE;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b="1" kern="1200" dirty="0">
              <a:latin typeface="Calibri" panose="020F0502020204030204"/>
              <a:ea typeface="+mn-ea"/>
              <a:cs typeface="+mn-cs"/>
            </a:rPr>
            <a:t>3) wagi 0,25 i wydatków majątkowych innych niż określone w pkt 1 i 2.</a:t>
          </a:r>
        </a:p>
      </dgm:t>
    </dgm:pt>
    <dgm:pt modelId="{7CC15C54-F77F-425A-BF8F-E5AF2FB10A45}" type="parTrans" cxnId="{B7287B47-45AE-4483-B282-094B022186B1}">
      <dgm:prSet/>
      <dgm:spPr/>
      <dgm:t>
        <a:bodyPr/>
        <a:lstStyle/>
        <a:p>
          <a:endParaRPr lang="pl-PL"/>
        </a:p>
      </dgm:t>
    </dgm:pt>
    <dgm:pt modelId="{834A98B7-ED01-4BAB-8171-75F0372C631E}" type="sibTrans" cxnId="{B7287B47-45AE-4483-B282-094B022186B1}">
      <dgm:prSet/>
      <dgm:spPr/>
      <dgm:t>
        <a:bodyPr/>
        <a:lstStyle/>
        <a:p>
          <a:endParaRPr lang="pl-PL"/>
        </a:p>
      </dgm:t>
    </dgm:pt>
    <dgm:pt modelId="{B10BDBA9-51CA-4328-85DB-3277E16E4B94}" type="pres">
      <dgm:prSet presAssocID="{81945A90-F04B-4D09-A934-88562A79BA2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937FE9B-E95B-4D4A-8F1F-1318E00558E6}" type="pres">
      <dgm:prSet presAssocID="{1CF1383B-89A5-488C-AB01-01997BC4C16C}" presName="hierRoot1" presStyleCnt="0"/>
      <dgm:spPr/>
    </dgm:pt>
    <dgm:pt modelId="{2350228A-4856-42D5-96E4-EDF843C5BA8D}" type="pres">
      <dgm:prSet presAssocID="{1CF1383B-89A5-488C-AB01-01997BC4C16C}" presName="composite" presStyleCnt="0"/>
      <dgm:spPr/>
    </dgm:pt>
    <dgm:pt modelId="{96DDE195-7951-48F5-8086-81614DBB373F}" type="pres">
      <dgm:prSet presAssocID="{1CF1383B-89A5-488C-AB01-01997BC4C16C}" presName="background" presStyleLbl="node0" presStyleIdx="0" presStyleCnt="1"/>
      <dgm:spPr/>
    </dgm:pt>
    <dgm:pt modelId="{8B4D6485-5F32-4DF6-B586-7F7A5B83A808}" type="pres">
      <dgm:prSet presAssocID="{1CF1383B-89A5-488C-AB01-01997BC4C16C}" presName="text" presStyleLbl="fgAcc0" presStyleIdx="0" presStyleCnt="1" custScaleX="295863" custScaleY="55955" custLinFactNeighborX="11197" custLinFactNeighborY="-247">
        <dgm:presLayoutVars>
          <dgm:chPref val="3"/>
        </dgm:presLayoutVars>
      </dgm:prSet>
      <dgm:spPr/>
    </dgm:pt>
    <dgm:pt modelId="{841FFCDD-F6E9-4325-9C49-4803D6CD9406}" type="pres">
      <dgm:prSet presAssocID="{1CF1383B-89A5-488C-AB01-01997BC4C16C}" presName="hierChild2" presStyleCnt="0"/>
      <dgm:spPr/>
    </dgm:pt>
    <dgm:pt modelId="{6FD052B3-F14E-4FD3-B5D4-46FE9D7C473C}" type="pres">
      <dgm:prSet presAssocID="{13C2629D-6119-4024-918F-03AE448B1AC2}" presName="Name10" presStyleLbl="parChTrans1D2" presStyleIdx="0" presStyleCnt="2"/>
      <dgm:spPr/>
    </dgm:pt>
    <dgm:pt modelId="{538A74F2-8B9B-4D1E-A02F-6327072C80F9}" type="pres">
      <dgm:prSet presAssocID="{155A6973-51C5-4228-9BBD-806B12FF220E}" presName="hierRoot2" presStyleCnt="0"/>
      <dgm:spPr/>
    </dgm:pt>
    <dgm:pt modelId="{5B0887D4-AF15-469B-8BCD-64C941824142}" type="pres">
      <dgm:prSet presAssocID="{155A6973-51C5-4228-9BBD-806B12FF220E}" presName="composite2" presStyleCnt="0"/>
      <dgm:spPr/>
    </dgm:pt>
    <dgm:pt modelId="{92F54EE9-FDEE-47E3-BF6E-6E2A3150C874}" type="pres">
      <dgm:prSet presAssocID="{155A6973-51C5-4228-9BBD-806B12FF220E}" presName="background2" presStyleLbl="node2" presStyleIdx="0" presStyleCnt="2"/>
      <dgm:spPr/>
    </dgm:pt>
    <dgm:pt modelId="{4D26EBA8-AE0D-4382-B89B-2663013C6CA4}" type="pres">
      <dgm:prSet presAssocID="{155A6973-51C5-4228-9BBD-806B12FF220E}" presName="text2" presStyleLbl="fgAcc2" presStyleIdx="0" presStyleCnt="2" custScaleX="109638" custScaleY="29517" custLinFactNeighborX="16626" custLinFactNeighborY="-13377">
        <dgm:presLayoutVars>
          <dgm:chPref val="3"/>
        </dgm:presLayoutVars>
      </dgm:prSet>
      <dgm:spPr/>
    </dgm:pt>
    <dgm:pt modelId="{C8067077-6962-495F-9C55-757B8BDB38F8}" type="pres">
      <dgm:prSet presAssocID="{155A6973-51C5-4228-9BBD-806B12FF220E}" presName="hierChild3" presStyleCnt="0"/>
      <dgm:spPr/>
    </dgm:pt>
    <dgm:pt modelId="{217DEC03-D8C3-4687-9211-F84B6D0DA5B2}" type="pres">
      <dgm:prSet presAssocID="{F7A24E3C-0257-4F43-A4E4-D8E750C1781C}" presName="Name17" presStyleLbl="parChTrans1D3" presStyleIdx="0" presStyleCnt="2"/>
      <dgm:spPr/>
    </dgm:pt>
    <dgm:pt modelId="{CF6B87D9-2F72-4054-A9CA-28F0A72DA615}" type="pres">
      <dgm:prSet presAssocID="{D5AFD579-7796-4310-AA30-808DFF6E875A}" presName="hierRoot3" presStyleCnt="0"/>
      <dgm:spPr/>
    </dgm:pt>
    <dgm:pt modelId="{45A5F25D-A240-4DAD-AFAE-26FAC7F71A5B}" type="pres">
      <dgm:prSet presAssocID="{D5AFD579-7796-4310-AA30-808DFF6E875A}" presName="composite3" presStyleCnt="0"/>
      <dgm:spPr/>
    </dgm:pt>
    <dgm:pt modelId="{DEC0CC59-CB07-4864-91B9-948638CAF281}" type="pres">
      <dgm:prSet presAssocID="{D5AFD579-7796-4310-AA30-808DFF6E875A}" presName="background3" presStyleLbl="node3" presStyleIdx="0" presStyleCnt="2"/>
      <dgm:spPr/>
    </dgm:pt>
    <dgm:pt modelId="{546F4CBC-2F39-40EC-BBC9-AC3C5F2B81EC}" type="pres">
      <dgm:prSet presAssocID="{D5AFD579-7796-4310-AA30-808DFF6E875A}" presName="text3" presStyleLbl="fgAcc3" presStyleIdx="0" presStyleCnt="2" custScaleX="113213" custScaleY="47353" custLinFactNeighborX="9478" custLinFactNeighborY="-32603">
        <dgm:presLayoutVars>
          <dgm:chPref val="3"/>
        </dgm:presLayoutVars>
      </dgm:prSet>
      <dgm:spPr/>
    </dgm:pt>
    <dgm:pt modelId="{9370179F-4A92-4350-B206-05566445878D}" type="pres">
      <dgm:prSet presAssocID="{D5AFD579-7796-4310-AA30-808DFF6E875A}" presName="hierChild4" presStyleCnt="0"/>
      <dgm:spPr/>
    </dgm:pt>
    <dgm:pt modelId="{CD06D1B7-F1FE-4D8A-A237-61068166823F}" type="pres">
      <dgm:prSet presAssocID="{3B46502A-037B-4269-9B0D-39EA744D0BBF}" presName="Name10" presStyleLbl="parChTrans1D2" presStyleIdx="1" presStyleCnt="2"/>
      <dgm:spPr/>
    </dgm:pt>
    <dgm:pt modelId="{AEFFD322-5F7F-41BD-A859-AF34FC0A9646}" type="pres">
      <dgm:prSet presAssocID="{3EB82937-EFB9-484C-A074-A2ACA183E719}" presName="hierRoot2" presStyleCnt="0"/>
      <dgm:spPr/>
    </dgm:pt>
    <dgm:pt modelId="{47095DA2-27BD-44E8-8CE2-2CA31329754F}" type="pres">
      <dgm:prSet presAssocID="{3EB82937-EFB9-484C-A074-A2ACA183E719}" presName="composite2" presStyleCnt="0"/>
      <dgm:spPr/>
    </dgm:pt>
    <dgm:pt modelId="{30B824A6-14D3-46EF-9284-72F4089CA5E1}" type="pres">
      <dgm:prSet presAssocID="{3EB82937-EFB9-484C-A074-A2ACA183E719}" presName="background2" presStyleLbl="node2" presStyleIdx="1" presStyleCnt="2"/>
      <dgm:spPr/>
    </dgm:pt>
    <dgm:pt modelId="{508B9249-758C-4CEB-ADCA-0DA7D7262E2A}" type="pres">
      <dgm:prSet presAssocID="{3EB82937-EFB9-484C-A074-A2ACA183E719}" presName="text2" presStyleLbl="fgAcc2" presStyleIdx="1" presStyleCnt="2" custScaleX="119112" custScaleY="30389" custLinFactNeighborX="21836" custLinFactNeighborY="-15010">
        <dgm:presLayoutVars>
          <dgm:chPref val="3"/>
        </dgm:presLayoutVars>
      </dgm:prSet>
      <dgm:spPr/>
    </dgm:pt>
    <dgm:pt modelId="{530552E8-C834-43A9-BC94-DAF24FA09A90}" type="pres">
      <dgm:prSet presAssocID="{3EB82937-EFB9-484C-A074-A2ACA183E719}" presName="hierChild3" presStyleCnt="0"/>
      <dgm:spPr/>
    </dgm:pt>
    <dgm:pt modelId="{D28DFAC8-936E-48E9-B9A9-5E0BF2019666}" type="pres">
      <dgm:prSet presAssocID="{7CC15C54-F77F-425A-BF8F-E5AF2FB10A45}" presName="Name17" presStyleLbl="parChTrans1D3" presStyleIdx="1" presStyleCnt="2"/>
      <dgm:spPr/>
    </dgm:pt>
    <dgm:pt modelId="{28D3B322-57E3-42D7-935C-36CCAA681D70}" type="pres">
      <dgm:prSet presAssocID="{5FEAC709-5BEA-411C-8A3A-DE8251EEBA77}" presName="hierRoot3" presStyleCnt="0"/>
      <dgm:spPr/>
    </dgm:pt>
    <dgm:pt modelId="{0B94429F-C966-444D-84BC-0DFA271496F5}" type="pres">
      <dgm:prSet presAssocID="{5FEAC709-5BEA-411C-8A3A-DE8251EEBA77}" presName="composite3" presStyleCnt="0"/>
      <dgm:spPr/>
    </dgm:pt>
    <dgm:pt modelId="{52E3BF44-D2D8-42DB-B9D3-FA6B23D2BB37}" type="pres">
      <dgm:prSet presAssocID="{5FEAC709-5BEA-411C-8A3A-DE8251EEBA77}" presName="background3" presStyleLbl="node3" presStyleIdx="1" presStyleCnt="2"/>
      <dgm:spPr/>
    </dgm:pt>
    <dgm:pt modelId="{58E0909A-F0F6-4CD1-A54E-554DCB959BE2}" type="pres">
      <dgm:prSet presAssocID="{5FEAC709-5BEA-411C-8A3A-DE8251EEBA77}" presName="text3" presStyleLbl="fgAcc3" presStyleIdx="1" presStyleCnt="2" custScaleX="167914" custScaleY="53416" custLinFactNeighborX="26007" custLinFactNeighborY="-34299">
        <dgm:presLayoutVars>
          <dgm:chPref val="3"/>
        </dgm:presLayoutVars>
      </dgm:prSet>
      <dgm:spPr>
        <a:xfrm>
          <a:off x="8160804" y="3907329"/>
          <a:ext cx="2376949" cy="1509363"/>
        </a:xfrm>
        <a:prstGeom prst="roundRect">
          <a:avLst>
            <a:gd name="adj" fmla="val 10000"/>
          </a:avLst>
        </a:prstGeom>
      </dgm:spPr>
    </dgm:pt>
    <dgm:pt modelId="{F236CDA0-DAAC-4450-9E10-5688DAAFCEB1}" type="pres">
      <dgm:prSet presAssocID="{5FEAC709-5BEA-411C-8A3A-DE8251EEBA77}" presName="hierChild4" presStyleCnt="0"/>
      <dgm:spPr/>
    </dgm:pt>
  </dgm:ptLst>
  <dgm:cxnLst>
    <dgm:cxn modelId="{273D3A1B-AA49-4670-B4B3-29C2C01EB5E4}" type="presOf" srcId="{155A6973-51C5-4228-9BBD-806B12FF220E}" destId="{4D26EBA8-AE0D-4382-B89B-2663013C6CA4}" srcOrd="0" destOrd="0" presId="urn:microsoft.com/office/officeart/2005/8/layout/hierarchy1"/>
    <dgm:cxn modelId="{96455A24-7527-4BF4-83CA-11292C486137}" srcId="{81945A90-F04B-4D09-A934-88562A79BA2B}" destId="{1CF1383B-89A5-488C-AB01-01997BC4C16C}" srcOrd="0" destOrd="0" parTransId="{1046DC93-6CF5-42CE-8D76-4FD2027D9AF1}" sibTransId="{324E851C-1EFA-41A2-BA0D-96597181E67F}"/>
    <dgm:cxn modelId="{369AFF28-EAF3-4CAE-AEAC-2E24E687070F}" srcId="{155A6973-51C5-4228-9BBD-806B12FF220E}" destId="{D5AFD579-7796-4310-AA30-808DFF6E875A}" srcOrd="0" destOrd="0" parTransId="{F7A24E3C-0257-4F43-A4E4-D8E750C1781C}" sibTransId="{05F4B312-BD53-4616-830E-13785D7F18AA}"/>
    <dgm:cxn modelId="{792FD233-69DB-4DEE-A0D2-FE97B01EF348}" type="presOf" srcId="{3B46502A-037B-4269-9B0D-39EA744D0BBF}" destId="{CD06D1B7-F1FE-4D8A-A237-61068166823F}" srcOrd="0" destOrd="0" presId="urn:microsoft.com/office/officeart/2005/8/layout/hierarchy1"/>
    <dgm:cxn modelId="{ECF23940-2FDB-4FF4-A5D7-99B6C3640CE5}" type="presOf" srcId="{F7A24E3C-0257-4F43-A4E4-D8E750C1781C}" destId="{217DEC03-D8C3-4687-9211-F84B6D0DA5B2}" srcOrd="0" destOrd="0" presId="urn:microsoft.com/office/officeart/2005/8/layout/hierarchy1"/>
    <dgm:cxn modelId="{D8076743-5FD0-4377-95BE-7B03FCAA9D99}" type="presOf" srcId="{7CC15C54-F77F-425A-BF8F-E5AF2FB10A45}" destId="{D28DFAC8-936E-48E9-B9A9-5E0BF2019666}" srcOrd="0" destOrd="0" presId="urn:microsoft.com/office/officeart/2005/8/layout/hierarchy1"/>
    <dgm:cxn modelId="{B7287B47-45AE-4483-B282-094B022186B1}" srcId="{3EB82937-EFB9-484C-A074-A2ACA183E719}" destId="{5FEAC709-5BEA-411C-8A3A-DE8251EEBA77}" srcOrd="0" destOrd="0" parTransId="{7CC15C54-F77F-425A-BF8F-E5AF2FB10A45}" sibTransId="{834A98B7-ED01-4BAB-8171-75F0372C631E}"/>
    <dgm:cxn modelId="{FE658F4F-C5E5-4548-B454-3878E8B617AE}" srcId="{1CF1383B-89A5-488C-AB01-01997BC4C16C}" destId="{155A6973-51C5-4228-9BBD-806B12FF220E}" srcOrd="0" destOrd="0" parTransId="{13C2629D-6119-4024-918F-03AE448B1AC2}" sibTransId="{01E507F1-21B4-4F0C-AD22-03BB300B2D50}"/>
    <dgm:cxn modelId="{AA775E71-CDC7-4D61-8DB5-01A58D2118D9}" type="presOf" srcId="{1CF1383B-89A5-488C-AB01-01997BC4C16C}" destId="{8B4D6485-5F32-4DF6-B586-7F7A5B83A808}" srcOrd="0" destOrd="0" presId="urn:microsoft.com/office/officeart/2005/8/layout/hierarchy1"/>
    <dgm:cxn modelId="{DA37F671-F729-4B70-9570-F0E146CC437D}" type="presOf" srcId="{5FEAC709-5BEA-411C-8A3A-DE8251EEBA77}" destId="{58E0909A-F0F6-4CD1-A54E-554DCB959BE2}" srcOrd="0" destOrd="0" presId="urn:microsoft.com/office/officeart/2005/8/layout/hierarchy1"/>
    <dgm:cxn modelId="{3EF0A495-6F19-4168-8D68-72DD143430E1}" srcId="{1CF1383B-89A5-488C-AB01-01997BC4C16C}" destId="{3EB82937-EFB9-484C-A074-A2ACA183E719}" srcOrd="1" destOrd="0" parTransId="{3B46502A-037B-4269-9B0D-39EA744D0BBF}" sibTransId="{E27B193C-C137-49C1-BF7C-485288B33414}"/>
    <dgm:cxn modelId="{822F29C5-3CC9-4C7C-8F83-2F650BE25459}" type="presOf" srcId="{3EB82937-EFB9-484C-A074-A2ACA183E719}" destId="{508B9249-758C-4CEB-ADCA-0DA7D7262E2A}" srcOrd="0" destOrd="0" presId="urn:microsoft.com/office/officeart/2005/8/layout/hierarchy1"/>
    <dgm:cxn modelId="{F5FC5BEE-BC7D-449D-A34D-E5E5F3372EC0}" type="presOf" srcId="{13C2629D-6119-4024-918F-03AE448B1AC2}" destId="{6FD052B3-F14E-4FD3-B5D4-46FE9D7C473C}" srcOrd="0" destOrd="0" presId="urn:microsoft.com/office/officeart/2005/8/layout/hierarchy1"/>
    <dgm:cxn modelId="{DB9430F6-561F-4E77-B1A2-8887F2CD98C6}" type="presOf" srcId="{D5AFD579-7796-4310-AA30-808DFF6E875A}" destId="{546F4CBC-2F39-40EC-BBC9-AC3C5F2B81EC}" srcOrd="0" destOrd="0" presId="urn:microsoft.com/office/officeart/2005/8/layout/hierarchy1"/>
    <dgm:cxn modelId="{C364C8F9-BE52-4374-86BA-AF3ED60A58FB}" type="presOf" srcId="{81945A90-F04B-4D09-A934-88562A79BA2B}" destId="{B10BDBA9-51CA-4328-85DB-3277E16E4B94}" srcOrd="0" destOrd="0" presId="urn:microsoft.com/office/officeart/2005/8/layout/hierarchy1"/>
    <dgm:cxn modelId="{700B39C3-2CAE-4DAC-9185-14279B6FAF0E}" type="presParOf" srcId="{B10BDBA9-51CA-4328-85DB-3277E16E4B94}" destId="{7937FE9B-E95B-4D4A-8F1F-1318E00558E6}" srcOrd="0" destOrd="0" presId="urn:microsoft.com/office/officeart/2005/8/layout/hierarchy1"/>
    <dgm:cxn modelId="{8D4B11CB-E65A-4ACA-BD90-E7B3D2622BD9}" type="presParOf" srcId="{7937FE9B-E95B-4D4A-8F1F-1318E00558E6}" destId="{2350228A-4856-42D5-96E4-EDF843C5BA8D}" srcOrd="0" destOrd="0" presId="urn:microsoft.com/office/officeart/2005/8/layout/hierarchy1"/>
    <dgm:cxn modelId="{B741FE97-65CB-422F-8DF8-5816434F2A37}" type="presParOf" srcId="{2350228A-4856-42D5-96E4-EDF843C5BA8D}" destId="{96DDE195-7951-48F5-8086-81614DBB373F}" srcOrd="0" destOrd="0" presId="urn:microsoft.com/office/officeart/2005/8/layout/hierarchy1"/>
    <dgm:cxn modelId="{66FE7649-6097-494D-B72C-F38301ACEC17}" type="presParOf" srcId="{2350228A-4856-42D5-96E4-EDF843C5BA8D}" destId="{8B4D6485-5F32-4DF6-B586-7F7A5B83A808}" srcOrd="1" destOrd="0" presId="urn:microsoft.com/office/officeart/2005/8/layout/hierarchy1"/>
    <dgm:cxn modelId="{09531563-CB7B-4FAF-979F-0CC3A5ABE7DB}" type="presParOf" srcId="{7937FE9B-E95B-4D4A-8F1F-1318E00558E6}" destId="{841FFCDD-F6E9-4325-9C49-4803D6CD9406}" srcOrd="1" destOrd="0" presId="urn:microsoft.com/office/officeart/2005/8/layout/hierarchy1"/>
    <dgm:cxn modelId="{78A17133-C009-48C4-B92B-6C39C6186425}" type="presParOf" srcId="{841FFCDD-F6E9-4325-9C49-4803D6CD9406}" destId="{6FD052B3-F14E-4FD3-B5D4-46FE9D7C473C}" srcOrd="0" destOrd="0" presId="urn:microsoft.com/office/officeart/2005/8/layout/hierarchy1"/>
    <dgm:cxn modelId="{527C6AF7-DE70-4AF0-B009-E78C6103C697}" type="presParOf" srcId="{841FFCDD-F6E9-4325-9C49-4803D6CD9406}" destId="{538A74F2-8B9B-4D1E-A02F-6327072C80F9}" srcOrd="1" destOrd="0" presId="urn:microsoft.com/office/officeart/2005/8/layout/hierarchy1"/>
    <dgm:cxn modelId="{63263B08-79FF-4855-A9AD-EC144C99E206}" type="presParOf" srcId="{538A74F2-8B9B-4D1E-A02F-6327072C80F9}" destId="{5B0887D4-AF15-469B-8BCD-64C941824142}" srcOrd="0" destOrd="0" presId="urn:microsoft.com/office/officeart/2005/8/layout/hierarchy1"/>
    <dgm:cxn modelId="{6F2B2D76-606B-409C-87F0-80FF07F2C9E7}" type="presParOf" srcId="{5B0887D4-AF15-469B-8BCD-64C941824142}" destId="{92F54EE9-FDEE-47E3-BF6E-6E2A3150C874}" srcOrd="0" destOrd="0" presId="urn:microsoft.com/office/officeart/2005/8/layout/hierarchy1"/>
    <dgm:cxn modelId="{3D1F511D-E1FF-4143-A7E2-F7EBF12E5D0F}" type="presParOf" srcId="{5B0887D4-AF15-469B-8BCD-64C941824142}" destId="{4D26EBA8-AE0D-4382-B89B-2663013C6CA4}" srcOrd="1" destOrd="0" presId="urn:microsoft.com/office/officeart/2005/8/layout/hierarchy1"/>
    <dgm:cxn modelId="{DADD0052-23A0-46DF-B613-960CE124299D}" type="presParOf" srcId="{538A74F2-8B9B-4D1E-A02F-6327072C80F9}" destId="{C8067077-6962-495F-9C55-757B8BDB38F8}" srcOrd="1" destOrd="0" presId="urn:microsoft.com/office/officeart/2005/8/layout/hierarchy1"/>
    <dgm:cxn modelId="{E141982D-4316-4634-97C7-6FB8191534CF}" type="presParOf" srcId="{C8067077-6962-495F-9C55-757B8BDB38F8}" destId="{217DEC03-D8C3-4687-9211-F84B6D0DA5B2}" srcOrd="0" destOrd="0" presId="urn:microsoft.com/office/officeart/2005/8/layout/hierarchy1"/>
    <dgm:cxn modelId="{B269AA35-9FA5-455E-A0D4-F5D289C8412C}" type="presParOf" srcId="{C8067077-6962-495F-9C55-757B8BDB38F8}" destId="{CF6B87D9-2F72-4054-A9CA-28F0A72DA615}" srcOrd="1" destOrd="0" presId="urn:microsoft.com/office/officeart/2005/8/layout/hierarchy1"/>
    <dgm:cxn modelId="{CBC7E62D-196D-4C66-B289-38B8532AB256}" type="presParOf" srcId="{CF6B87D9-2F72-4054-A9CA-28F0A72DA615}" destId="{45A5F25D-A240-4DAD-AFAE-26FAC7F71A5B}" srcOrd="0" destOrd="0" presId="urn:microsoft.com/office/officeart/2005/8/layout/hierarchy1"/>
    <dgm:cxn modelId="{EB2A5149-EB29-4366-8945-514F69876705}" type="presParOf" srcId="{45A5F25D-A240-4DAD-AFAE-26FAC7F71A5B}" destId="{DEC0CC59-CB07-4864-91B9-948638CAF281}" srcOrd="0" destOrd="0" presId="urn:microsoft.com/office/officeart/2005/8/layout/hierarchy1"/>
    <dgm:cxn modelId="{1BBDDC6A-9BCB-4DBF-A93E-E16BF52B3BD8}" type="presParOf" srcId="{45A5F25D-A240-4DAD-AFAE-26FAC7F71A5B}" destId="{546F4CBC-2F39-40EC-BBC9-AC3C5F2B81EC}" srcOrd="1" destOrd="0" presId="urn:microsoft.com/office/officeart/2005/8/layout/hierarchy1"/>
    <dgm:cxn modelId="{B94AB192-40A1-4107-A9D8-2E0419B068F6}" type="presParOf" srcId="{CF6B87D9-2F72-4054-A9CA-28F0A72DA615}" destId="{9370179F-4A92-4350-B206-05566445878D}" srcOrd="1" destOrd="0" presId="urn:microsoft.com/office/officeart/2005/8/layout/hierarchy1"/>
    <dgm:cxn modelId="{BC396E88-B01A-4029-8C4B-85569E116ADC}" type="presParOf" srcId="{841FFCDD-F6E9-4325-9C49-4803D6CD9406}" destId="{CD06D1B7-F1FE-4D8A-A237-61068166823F}" srcOrd="2" destOrd="0" presId="urn:microsoft.com/office/officeart/2005/8/layout/hierarchy1"/>
    <dgm:cxn modelId="{19B376F5-7FB4-4C85-8C25-B75272D91F01}" type="presParOf" srcId="{841FFCDD-F6E9-4325-9C49-4803D6CD9406}" destId="{AEFFD322-5F7F-41BD-A859-AF34FC0A9646}" srcOrd="3" destOrd="0" presId="urn:microsoft.com/office/officeart/2005/8/layout/hierarchy1"/>
    <dgm:cxn modelId="{BDD6AD66-30D1-4DBD-8FED-8CE5C2D4009D}" type="presParOf" srcId="{AEFFD322-5F7F-41BD-A859-AF34FC0A9646}" destId="{47095DA2-27BD-44E8-8CE2-2CA31329754F}" srcOrd="0" destOrd="0" presId="urn:microsoft.com/office/officeart/2005/8/layout/hierarchy1"/>
    <dgm:cxn modelId="{BC2AF47E-C334-4553-B285-CB4C66F06F03}" type="presParOf" srcId="{47095DA2-27BD-44E8-8CE2-2CA31329754F}" destId="{30B824A6-14D3-46EF-9284-72F4089CA5E1}" srcOrd="0" destOrd="0" presId="urn:microsoft.com/office/officeart/2005/8/layout/hierarchy1"/>
    <dgm:cxn modelId="{EF2CD312-9D65-4F76-BB8E-BDEBF33CC600}" type="presParOf" srcId="{47095DA2-27BD-44E8-8CE2-2CA31329754F}" destId="{508B9249-758C-4CEB-ADCA-0DA7D7262E2A}" srcOrd="1" destOrd="0" presId="urn:microsoft.com/office/officeart/2005/8/layout/hierarchy1"/>
    <dgm:cxn modelId="{09C6F988-EE23-4884-83B0-1EDEE93DDBEB}" type="presParOf" srcId="{AEFFD322-5F7F-41BD-A859-AF34FC0A9646}" destId="{530552E8-C834-43A9-BC94-DAF24FA09A90}" srcOrd="1" destOrd="0" presId="urn:microsoft.com/office/officeart/2005/8/layout/hierarchy1"/>
    <dgm:cxn modelId="{FB4B4F61-D149-440E-A10F-A7BFE89E23EF}" type="presParOf" srcId="{530552E8-C834-43A9-BC94-DAF24FA09A90}" destId="{D28DFAC8-936E-48E9-B9A9-5E0BF2019666}" srcOrd="0" destOrd="0" presId="urn:microsoft.com/office/officeart/2005/8/layout/hierarchy1"/>
    <dgm:cxn modelId="{C5768D14-B80F-4845-9E00-F3D4008E077E}" type="presParOf" srcId="{530552E8-C834-43A9-BC94-DAF24FA09A90}" destId="{28D3B322-57E3-42D7-935C-36CCAA681D70}" srcOrd="1" destOrd="0" presId="urn:microsoft.com/office/officeart/2005/8/layout/hierarchy1"/>
    <dgm:cxn modelId="{A176B6E0-4399-4411-9D4B-9A5409BE4289}" type="presParOf" srcId="{28D3B322-57E3-42D7-935C-36CCAA681D70}" destId="{0B94429F-C966-444D-84BC-0DFA271496F5}" srcOrd="0" destOrd="0" presId="urn:microsoft.com/office/officeart/2005/8/layout/hierarchy1"/>
    <dgm:cxn modelId="{7661413B-EF56-47F6-959A-307359D0F14D}" type="presParOf" srcId="{0B94429F-C966-444D-84BC-0DFA271496F5}" destId="{52E3BF44-D2D8-42DB-B9D3-FA6B23D2BB37}" srcOrd="0" destOrd="0" presId="urn:microsoft.com/office/officeart/2005/8/layout/hierarchy1"/>
    <dgm:cxn modelId="{6E2A0899-15B2-49DA-B505-C72EC1BD648F}" type="presParOf" srcId="{0B94429F-C966-444D-84BC-0DFA271496F5}" destId="{58E0909A-F0F6-4CD1-A54E-554DCB959BE2}" srcOrd="1" destOrd="0" presId="urn:microsoft.com/office/officeart/2005/8/layout/hierarchy1"/>
    <dgm:cxn modelId="{A434720D-B2CE-4560-9CC0-A94053B73A6A}" type="presParOf" srcId="{28D3B322-57E3-42D7-935C-36CCAA681D70}" destId="{F236CDA0-DAAC-4450-9E10-5688DAAFCEB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842C794-1551-4C02-A7CA-813F76274683}" type="doc">
      <dgm:prSet loTypeId="urn:microsoft.com/office/officeart/2005/8/layout/list1" loCatId="list" qsTypeId="urn:microsoft.com/office/officeart/2005/8/quickstyle/simple1" qsCatId="simple" csTypeId="urn:microsoft.com/office/officeart/2005/8/colors/accent4_4" csCatId="accent4" phldr="1"/>
      <dgm:spPr/>
      <dgm:t>
        <a:bodyPr/>
        <a:lstStyle/>
        <a:p>
          <a:endParaRPr lang="pl-PL"/>
        </a:p>
      </dgm:t>
    </dgm:pt>
    <dgm:pt modelId="{A3E85563-A7AA-44BB-B1EF-50C1121E4C0D}">
      <dgm:prSet phldrT="[Tekst]" custT="1"/>
      <dgm:spPr/>
      <dgm:t>
        <a:bodyPr/>
        <a:lstStyle/>
        <a:p>
          <a:r>
            <a:rPr lang="pl-PL" sz="2400" dirty="0"/>
            <a:t>Możliwość współdecydowania przez Stroną Samorządową o:</a:t>
          </a:r>
        </a:p>
      </dgm:t>
    </dgm:pt>
    <dgm:pt modelId="{9DB65B4C-CC8E-4CFC-8842-8B10052E766B}" type="parTrans" cxnId="{83BA8DCE-C4B9-4238-B6D0-E5AF293BD3B3}">
      <dgm:prSet/>
      <dgm:spPr/>
      <dgm:t>
        <a:bodyPr/>
        <a:lstStyle/>
        <a:p>
          <a:endParaRPr lang="pl-PL" sz="1400"/>
        </a:p>
      </dgm:t>
    </dgm:pt>
    <dgm:pt modelId="{988AD5F3-55F9-4DE8-BF8F-7BBFE44E8586}" type="sibTrans" cxnId="{83BA8DCE-C4B9-4238-B6D0-E5AF293BD3B3}">
      <dgm:prSet/>
      <dgm:spPr/>
      <dgm:t>
        <a:bodyPr/>
        <a:lstStyle/>
        <a:p>
          <a:endParaRPr lang="pl-PL" sz="1400"/>
        </a:p>
      </dgm:t>
    </dgm:pt>
    <dgm:pt modelId="{B8C1EC2C-3CFF-46DF-89B1-D71730EE1D47}">
      <dgm:prSet custT="1"/>
      <dgm:spPr/>
      <dgm:t>
        <a:bodyPr/>
        <a:lstStyle/>
        <a:p>
          <a:pPr>
            <a:buFont typeface="Symbol" panose="05050102010706020507" pitchFamily="18" charset="2"/>
            <a:buChar char=""/>
          </a:pPr>
          <a:r>
            <a:rPr lang="pl-PL" sz="2200" dirty="0"/>
            <a:t>wartościach wag wydatków majątkowych na rok budżetowy, innych niż określone w ustawie,</a:t>
          </a:r>
        </a:p>
      </dgm:t>
    </dgm:pt>
    <dgm:pt modelId="{3830AEAE-4CC9-4B55-97DA-42E45CC6E1F7}" type="parTrans" cxnId="{A4D4E3FC-5094-4C92-B258-911E9C8B92E7}">
      <dgm:prSet/>
      <dgm:spPr/>
      <dgm:t>
        <a:bodyPr/>
        <a:lstStyle/>
        <a:p>
          <a:endParaRPr lang="pl-PL" sz="1400"/>
        </a:p>
      </dgm:t>
    </dgm:pt>
    <dgm:pt modelId="{77F77C61-9EB2-43B7-8606-D4893EE15C63}" type="sibTrans" cxnId="{A4D4E3FC-5094-4C92-B258-911E9C8B92E7}">
      <dgm:prSet/>
      <dgm:spPr/>
      <dgm:t>
        <a:bodyPr/>
        <a:lstStyle/>
        <a:p>
          <a:endParaRPr lang="pl-PL" sz="1400"/>
        </a:p>
      </dgm:t>
    </dgm:pt>
    <dgm:pt modelId="{CE4B638E-1952-42C1-9E6A-982FA5D4B19F}">
      <dgm:prSet custT="1"/>
      <dgm:spPr/>
      <dgm:t>
        <a:bodyPr/>
        <a:lstStyle/>
        <a:p>
          <a:pPr>
            <a:buFont typeface="Symbol" panose="05050102010706020507" pitchFamily="18" charset="2"/>
            <a:buChar char=""/>
          </a:pPr>
          <a:r>
            <a:rPr lang="pl-PL" sz="2200" dirty="0"/>
            <a:t>priorytetowym zakresie wydatków majątkowych roku budżetowego, które będą uwzględniane przy podziale potrzeb rozwojowych w kolejnych latach</a:t>
          </a:r>
        </a:p>
      </dgm:t>
    </dgm:pt>
    <dgm:pt modelId="{F5E600F2-3790-4E03-AC13-B98215EC3A10}" type="parTrans" cxnId="{DFACB0EE-55E0-4439-832D-2B0953A08142}">
      <dgm:prSet/>
      <dgm:spPr/>
      <dgm:t>
        <a:bodyPr/>
        <a:lstStyle/>
        <a:p>
          <a:endParaRPr lang="pl-PL" sz="1400"/>
        </a:p>
      </dgm:t>
    </dgm:pt>
    <dgm:pt modelId="{C982311A-B8BB-40B0-B506-D8332186A1B4}" type="sibTrans" cxnId="{DFACB0EE-55E0-4439-832D-2B0953A08142}">
      <dgm:prSet/>
      <dgm:spPr/>
      <dgm:t>
        <a:bodyPr/>
        <a:lstStyle/>
        <a:p>
          <a:endParaRPr lang="pl-PL" sz="1400"/>
        </a:p>
      </dgm:t>
    </dgm:pt>
    <dgm:pt modelId="{09E3CE0F-DB47-47B0-95EE-90D9BDD3557B}">
      <dgm:prSet custT="1"/>
      <dgm:spPr/>
      <dgm:t>
        <a:bodyPr/>
        <a:lstStyle/>
        <a:p>
          <a:pPr>
            <a:buFont typeface="Symbol" panose="05050102010706020507" pitchFamily="18" charset="2"/>
            <a:buChar char=""/>
          </a:pPr>
          <a:endParaRPr lang="pl-PL" sz="2200" dirty="0"/>
        </a:p>
      </dgm:t>
    </dgm:pt>
    <dgm:pt modelId="{CD40114A-5D28-47A9-ABA2-C565E36E6F2E}" type="parTrans" cxnId="{9D0A90F9-96F6-47CE-90D5-B41E584F87AB}">
      <dgm:prSet/>
      <dgm:spPr/>
      <dgm:t>
        <a:bodyPr/>
        <a:lstStyle/>
        <a:p>
          <a:endParaRPr lang="pl-PL"/>
        </a:p>
      </dgm:t>
    </dgm:pt>
    <dgm:pt modelId="{795EDD3E-5AE1-43E4-8D78-0F1C98C84735}" type="sibTrans" cxnId="{9D0A90F9-96F6-47CE-90D5-B41E584F87AB}">
      <dgm:prSet/>
      <dgm:spPr/>
      <dgm:t>
        <a:bodyPr/>
        <a:lstStyle/>
        <a:p>
          <a:endParaRPr lang="pl-PL"/>
        </a:p>
      </dgm:t>
    </dgm:pt>
    <dgm:pt modelId="{925C726F-81C6-4D55-A14E-5DD49D80A98D}" type="pres">
      <dgm:prSet presAssocID="{8842C794-1551-4C02-A7CA-813F76274683}" presName="linear" presStyleCnt="0">
        <dgm:presLayoutVars>
          <dgm:dir/>
          <dgm:animLvl val="lvl"/>
          <dgm:resizeHandles val="exact"/>
        </dgm:presLayoutVars>
      </dgm:prSet>
      <dgm:spPr/>
    </dgm:pt>
    <dgm:pt modelId="{4C53FB5E-F709-47EE-8557-C7563BE1AF82}" type="pres">
      <dgm:prSet presAssocID="{A3E85563-A7AA-44BB-B1EF-50C1121E4C0D}" presName="parentLin" presStyleCnt="0"/>
      <dgm:spPr/>
    </dgm:pt>
    <dgm:pt modelId="{BF27D68A-2BF2-4DCF-8116-8B82CFEBFCB4}" type="pres">
      <dgm:prSet presAssocID="{A3E85563-A7AA-44BB-B1EF-50C1121E4C0D}" presName="parentLeftMargin" presStyleLbl="node1" presStyleIdx="0" presStyleCnt="1"/>
      <dgm:spPr/>
    </dgm:pt>
    <dgm:pt modelId="{FB0F4F3F-1B98-4E87-9614-21CB8F41FB6C}" type="pres">
      <dgm:prSet presAssocID="{A3E85563-A7AA-44BB-B1EF-50C1121E4C0D}" presName="parentText" presStyleLbl="node1" presStyleIdx="0" presStyleCnt="1" custScaleX="142857" custScaleY="46892">
        <dgm:presLayoutVars>
          <dgm:chMax val="0"/>
          <dgm:bulletEnabled val="1"/>
        </dgm:presLayoutVars>
      </dgm:prSet>
      <dgm:spPr/>
    </dgm:pt>
    <dgm:pt modelId="{F6C630D8-1BF8-46A1-8AE6-4525B43C4653}" type="pres">
      <dgm:prSet presAssocID="{A3E85563-A7AA-44BB-B1EF-50C1121E4C0D}" presName="negativeSpace" presStyleCnt="0"/>
      <dgm:spPr/>
    </dgm:pt>
    <dgm:pt modelId="{F28FD3F0-5590-4613-857F-C3E9C00100B8}" type="pres">
      <dgm:prSet presAssocID="{A3E85563-A7AA-44BB-B1EF-50C1121E4C0D}" presName="childText" presStyleLbl="conFgAcc1" presStyleIdx="0" presStyleCnt="1" custScaleY="134365" custLinFactNeighborY="-45713">
        <dgm:presLayoutVars>
          <dgm:bulletEnabled val="1"/>
        </dgm:presLayoutVars>
      </dgm:prSet>
      <dgm:spPr/>
    </dgm:pt>
  </dgm:ptLst>
  <dgm:cxnLst>
    <dgm:cxn modelId="{29429E05-748A-4571-8D3C-9BA55225935F}" type="presOf" srcId="{A3E85563-A7AA-44BB-B1EF-50C1121E4C0D}" destId="{BF27D68A-2BF2-4DCF-8116-8B82CFEBFCB4}" srcOrd="0" destOrd="0" presId="urn:microsoft.com/office/officeart/2005/8/layout/list1"/>
    <dgm:cxn modelId="{5F580220-A90A-43C4-BE12-2E5CE661B0EC}" type="presOf" srcId="{CE4B638E-1952-42C1-9E6A-982FA5D4B19F}" destId="{F28FD3F0-5590-4613-857F-C3E9C00100B8}" srcOrd="0" destOrd="2" presId="urn:microsoft.com/office/officeart/2005/8/layout/list1"/>
    <dgm:cxn modelId="{4D59A470-C6BF-4066-BFA3-3B15B2079EF0}" type="presOf" srcId="{A3E85563-A7AA-44BB-B1EF-50C1121E4C0D}" destId="{FB0F4F3F-1B98-4E87-9614-21CB8F41FB6C}" srcOrd="1" destOrd="0" presId="urn:microsoft.com/office/officeart/2005/8/layout/list1"/>
    <dgm:cxn modelId="{A813E2C8-FA4E-4561-A591-9C8325CA9536}" type="presOf" srcId="{8842C794-1551-4C02-A7CA-813F76274683}" destId="{925C726F-81C6-4D55-A14E-5DD49D80A98D}" srcOrd="0" destOrd="0" presId="urn:microsoft.com/office/officeart/2005/8/layout/list1"/>
    <dgm:cxn modelId="{83BA8DCE-C4B9-4238-B6D0-E5AF293BD3B3}" srcId="{8842C794-1551-4C02-A7CA-813F76274683}" destId="{A3E85563-A7AA-44BB-B1EF-50C1121E4C0D}" srcOrd="0" destOrd="0" parTransId="{9DB65B4C-CC8E-4CFC-8842-8B10052E766B}" sibTransId="{988AD5F3-55F9-4DE8-BF8F-7BBFE44E8586}"/>
    <dgm:cxn modelId="{EC1BDFE3-0F5C-4407-9296-5979CB15C274}" type="presOf" srcId="{09E3CE0F-DB47-47B0-95EE-90D9BDD3557B}" destId="{F28FD3F0-5590-4613-857F-C3E9C00100B8}" srcOrd="0" destOrd="1" presId="urn:microsoft.com/office/officeart/2005/8/layout/list1"/>
    <dgm:cxn modelId="{DFACB0EE-55E0-4439-832D-2B0953A08142}" srcId="{A3E85563-A7AA-44BB-B1EF-50C1121E4C0D}" destId="{CE4B638E-1952-42C1-9E6A-982FA5D4B19F}" srcOrd="2" destOrd="0" parTransId="{F5E600F2-3790-4E03-AC13-B98215EC3A10}" sibTransId="{C982311A-B8BB-40B0-B506-D8332186A1B4}"/>
    <dgm:cxn modelId="{630816F3-B8C0-47F6-B1E5-57533A0F6B9F}" type="presOf" srcId="{B8C1EC2C-3CFF-46DF-89B1-D71730EE1D47}" destId="{F28FD3F0-5590-4613-857F-C3E9C00100B8}" srcOrd="0" destOrd="0" presId="urn:microsoft.com/office/officeart/2005/8/layout/list1"/>
    <dgm:cxn modelId="{9D0A90F9-96F6-47CE-90D5-B41E584F87AB}" srcId="{A3E85563-A7AA-44BB-B1EF-50C1121E4C0D}" destId="{09E3CE0F-DB47-47B0-95EE-90D9BDD3557B}" srcOrd="1" destOrd="0" parTransId="{CD40114A-5D28-47A9-ABA2-C565E36E6F2E}" sibTransId="{795EDD3E-5AE1-43E4-8D78-0F1C98C84735}"/>
    <dgm:cxn modelId="{A4D4E3FC-5094-4C92-B258-911E9C8B92E7}" srcId="{A3E85563-A7AA-44BB-B1EF-50C1121E4C0D}" destId="{B8C1EC2C-3CFF-46DF-89B1-D71730EE1D47}" srcOrd="0" destOrd="0" parTransId="{3830AEAE-4CC9-4B55-97DA-42E45CC6E1F7}" sibTransId="{77F77C61-9EB2-43B7-8606-D4893EE15C63}"/>
    <dgm:cxn modelId="{7B69A206-224D-4FED-810A-51524B3A4696}" type="presParOf" srcId="{925C726F-81C6-4D55-A14E-5DD49D80A98D}" destId="{4C53FB5E-F709-47EE-8557-C7563BE1AF82}" srcOrd="0" destOrd="0" presId="urn:microsoft.com/office/officeart/2005/8/layout/list1"/>
    <dgm:cxn modelId="{724640AC-C607-4F56-9D1E-BEF399F47A4A}" type="presParOf" srcId="{4C53FB5E-F709-47EE-8557-C7563BE1AF82}" destId="{BF27D68A-2BF2-4DCF-8116-8B82CFEBFCB4}" srcOrd="0" destOrd="0" presId="urn:microsoft.com/office/officeart/2005/8/layout/list1"/>
    <dgm:cxn modelId="{665ACA55-EC87-4409-8F69-3A5B4F6ECF55}" type="presParOf" srcId="{4C53FB5E-F709-47EE-8557-C7563BE1AF82}" destId="{FB0F4F3F-1B98-4E87-9614-21CB8F41FB6C}" srcOrd="1" destOrd="0" presId="urn:microsoft.com/office/officeart/2005/8/layout/list1"/>
    <dgm:cxn modelId="{1314B13C-C2DF-4CD0-AA59-23C7951C083A}" type="presParOf" srcId="{925C726F-81C6-4D55-A14E-5DD49D80A98D}" destId="{F6C630D8-1BF8-46A1-8AE6-4525B43C4653}" srcOrd="1" destOrd="0" presId="urn:microsoft.com/office/officeart/2005/8/layout/list1"/>
    <dgm:cxn modelId="{1B040016-DE81-4EAB-8AFA-6473C4B5973F}" type="presParOf" srcId="{925C726F-81C6-4D55-A14E-5DD49D80A98D}" destId="{F28FD3F0-5590-4613-857F-C3E9C00100B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257B06C-D2C5-4FBE-AA5C-068B2AE2234C}" type="doc">
      <dgm:prSet loTypeId="urn:microsoft.com/office/officeart/2009/layout/ReverseList" loCatId="relationship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pl-PL"/>
        </a:p>
      </dgm:t>
    </dgm:pt>
    <dgm:pt modelId="{433511E7-2FD1-487E-9544-83801D27C596}">
      <dgm:prSet phldrT="[Tekst]" custT="1"/>
      <dgm:spPr/>
      <dgm:t>
        <a:bodyPr/>
        <a:lstStyle/>
        <a:p>
          <a:pPr algn="l">
            <a:buClrTx/>
            <a:buSzTx/>
          </a:pPr>
          <a:endParaRPr lang="pl-PL" sz="1800" b="1" i="1" baseline="0" dirty="0">
            <a:solidFill>
              <a:schemeClr val="tx1"/>
            </a:solidFill>
            <a:latin typeface="Lato" panose="020F0502020204030203" pitchFamily="34" charset="-18"/>
          </a:endParaRPr>
        </a:p>
        <a:p>
          <a:pPr algn="l">
            <a:buClrTx/>
            <a:buSzTx/>
          </a:pPr>
          <a:r>
            <a:rPr lang="pl-PL" sz="1800" b="1" i="1" baseline="0" dirty="0">
              <a:solidFill>
                <a:schemeClr val="tx1"/>
              </a:solidFill>
              <a:latin typeface="Lato" panose="020F0502020204030203" pitchFamily="34" charset="-18"/>
            </a:rPr>
            <a:t>Potrzeby finansowe danej JST będą finansowane kwotą zwiększonych dochodów z tytułu udziałów w PIT i CIT.</a:t>
          </a:r>
        </a:p>
      </dgm:t>
    </dgm:pt>
    <dgm:pt modelId="{BC4C0E61-1EC0-4EDB-84B7-AADC92D0AE92}" type="parTrans" cxnId="{B4794D6E-D8B1-417A-A6BC-E02B7934500E}">
      <dgm:prSet/>
      <dgm:spPr/>
      <dgm:t>
        <a:bodyPr/>
        <a:lstStyle/>
        <a:p>
          <a:endParaRPr lang="pl-PL"/>
        </a:p>
      </dgm:t>
    </dgm:pt>
    <dgm:pt modelId="{A31E6294-8BAE-49A9-BED5-1F0B37F1293F}" type="sibTrans" cxnId="{B4794D6E-D8B1-417A-A6BC-E02B7934500E}">
      <dgm:prSet/>
      <dgm:spPr/>
      <dgm:t>
        <a:bodyPr/>
        <a:lstStyle/>
        <a:p>
          <a:endParaRPr lang="pl-PL"/>
        </a:p>
      </dgm:t>
    </dgm:pt>
    <dgm:pt modelId="{1FF2D156-114E-4BED-B185-D50CED135AC9}">
      <dgm:prSet phldrT="[Tekst]" custT="1"/>
      <dgm:spPr/>
      <dgm:t>
        <a:bodyPr/>
        <a:lstStyle/>
        <a:p>
          <a:pPr algn="l"/>
          <a:endParaRPr lang="pl-PL" sz="1800" b="1" i="1" dirty="0">
            <a:latin typeface="Lato" panose="020F0502020204030203" pitchFamily="34" charset="-18"/>
          </a:endParaRPr>
        </a:p>
        <a:p>
          <a:pPr algn="l"/>
          <a:r>
            <a:rPr lang="pl-PL" sz="1800" b="1" i="1" dirty="0">
              <a:latin typeface="Lato" panose="020F0502020204030203" pitchFamily="34" charset="-18"/>
            </a:rPr>
            <a:t>Jeżeli potrzeby finansowe JST są wyższe niż kwota zwiększonych dochodów z tytułu udziałów, to jednostka otrzymuje subwencję ogólną z budżetu państwa</a:t>
          </a:r>
        </a:p>
      </dgm:t>
    </dgm:pt>
    <dgm:pt modelId="{439E3EC1-7E59-466F-B210-0FF356EF640C}" type="parTrans" cxnId="{6F01103A-924B-46E9-BBE0-35FFE1A15550}">
      <dgm:prSet/>
      <dgm:spPr/>
      <dgm:t>
        <a:bodyPr/>
        <a:lstStyle/>
        <a:p>
          <a:endParaRPr lang="pl-PL"/>
        </a:p>
      </dgm:t>
    </dgm:pt>
    <dgm:pt modelId="{293B6DCF-7D95-4707-8986-9BEABA056AC6}" type="sibTrans" cxnId="{6F01103A-924B-46E9-BBE0-35FFE1A15550}">
      <dgm:prSet/>
      <dgm:spPr/>
      <dgm:t>
        <a:bodyPr/>
        <a:lstStyle/>
        <a:p>
          <a:endParaRPr lang="pl-PL"/>
        </a:p>
      </dgm:t>
    </dgm:pt>
    <dgm:pt modelId="{D2F0D0B2-4B92-4B71-AB22-33A1D7021E0D}" type="pres">
      <dgm:prSet presAssocID="{1257B06C-D2C5-4FBE-AA5C-068B2AE2234C}" presName="Name0" presStyleCnt="0">
        <dgm:presLayoutVars>
          <dgm:chMax val="2"/>
          <dgm:chPref val="2"/>
          <dgm:animLvl val="lvl"/>
        </dgm:presLayoutVars>
      </dgm:prSet>
      <dgm:spPr/>
    </dgm:pt>
    <dgm:pt modelId="{8CF8BB74-8449-42A7-B4C5-8D6A04A18A4F}" type="pres">
      <dgm:prSet presAssocID="{1257B06C-D2C5-4FBE-AA5C-068B2AE2234C}" presName="LeftText" presStyleLbl="revTx" presStyleIdx="0" presStyleCnt="0">
        <dgm:presLayoutVars>
          <dgm:bulletEnabled val="1"/>
        </dgm:presLayoutVars>
      </dgm:prSet>
      <dgm:spPr/>
    </dgm:pt>
    <dgm:pt modelId="{C70753FD-F3B1-49EB-80FD-9522A1F306D8}" type="pres">
      <dgm:prSet presAssocID="{1257B06C-D2C5-4FBE-AA5C-068B2AE2234C}" presName="LeftNode" presStyleLbl="bgImgPlace1" presStyleIdx="0" presStyleCnt="2" custScaleX="181281" custScaleY="78435">
        <dgm:presLayoutVars>
          <dgm:chMax val="2"/>
          <dgm:chPref val="2"/>
        </dgm:presLayoutVars>
      </dgm:prSet>
      <dgm:spPr/>
    </dgm:pt>
    <dgm:pt modelId="{2FBF1B03-8E76-4D2E-84CF-44D10F3AC878}" type="pres">
      <dgm:prSet presAssocID="{1257B06C-D2C5-4FBE-AA5C-068B2AE2234C}" presName="RightText" presStyleLbl="revTx" presStyleIdx="0" presStyleCnt="0">
        <dgm:presLayoutVars>
          <dgm:bulletEnabled val="1"/>
        </dgm:presLayoutVars>
      </dgm:prSet>
      <dgm:spPr/>
    </dgm:pt>
    <dgm:pt modelId="{6302261C-3929-489D-9692-A017F89A211F}" type="pres">
      <dgm:prSet presAssocID="{1257B06C-D2C5-4FBE-AA5C-068B2AE2234C}" presName="RightNode" presStyleLbl="bgImgPlace1" presStyleIdx="1" presStyleCnt="2" custScaleX="185185" custScaleY="78419" custLinFactNeighborX="80274" custLinFactNeighborY="-8">
        <dgm:presLayoutVars>
          <dgm:chMax val="0"/>
          <dgm:chPref val="0"/>
        </dgm:presLayoutVars>
      </dgm:prSet>
      <dgm:spPr/>
    </dgm:pt>
    <dgm:pt modelId="{A8C9F2C9-BB3E-4E87-8132-EF6DCF53DFE5}" type="pres">
      <dgm:prSet presAssocID="{1257B06C-D2C5-4FBE-AA5C-068B2AE2234C}" presName="TopArrow" presStyleLbl="node1" presStyleIdx="0" presStyleCnt="2" custAng="0" custLinFactNeighborX="31414" custLinFactNeighborY="3551"/>
      <dgm:spPr/>
    </dgm:pt>
    <dgm:pt modelId="{BECBA150-0EEB-43CA-A11D-8C4D29A917B3}" type="pres">
      <dgm:prSet presAssocID="{1257B06C-D2C5-4FBE-AA5C-068B2AE2234C}" presName="BottomArrow" presStyleLbl="node1" presStyleIdx="1" presStyleCnt="2" custLinFactNeighborX="34965" custLinFactNeighborY="11227"/>
      <dgm:spPr>
        <a:noFill/>
      </dgm:spPr>
    </dgm:pt>
  </dgm:ptLst>
  <dgm:cxnLst>
    <dgm:cxn modelId="{6F01103A-924B-46E9-BBE0-35FFE1A15550}" srcId="{1257B06C-D2C5-4FBE-AA5C-068B2AE2234C}" destId="{1FF2D156-114E-4BED-B185-D50CED135AC9}" srcOrd="1" destOrd="0" parTransId="{439E3EC1-7E59-466F-B210-0FF356EF640C}" sibTransId="{293B6DCF-7D95-4707-8986-9BEABA056AC6}"/>
    <dgm:cxn modelId="{87CED367-F9EA-48F5-827A-E045704FA521}" type="presOf" srcId="{1FF2D156-114E-4BED-B185-D50CED135AC9}" destId="{2FBF1B03-8E76-4D2E-84CF-44D10F3AC878}" srcOrd="0" destOrd="0" presId="urn:microsoft.com/office/officeart/2009/layout/ReverseList"/>
    <dgm:cxn modelId="{DBDDC54A-079D-4624-A518-F262CD598445}" type="presOf" srcId="{1FF2D156-114E-4BED-B185-D50CED135AC9}" destId="{6302261C-3929-489D-9692-A017F89A211F}" srcOrd="1" destOrd="0" presId="urn:microsoft.com/office/officeart/2009/layout/ReverseList"/>
    <dgm:cxn modelId="{B4794D6E-D8B1-417A-A6BC-E02B7934500E}" srcId="{1257B06C-D2C5-4FBE-AA5C-068B2AE2234C}" destId="{433511E7-2FD1-487E-9544-83801D27C596}" srcOrd="0" destOrd="0" parTransId="{BC4C0E61-1EC0-4EDB-84B7-AADC92D0AE92}" sibTransId="{A31E6294-8BAE-49A9-BED5-1F0B37F1293F}"/>
    <dgm:cxn modelId="{86BD239C-CD7E-4EA6-89C9-8774E1665545}" type="presOf" srcId="{1257B06C-D2C5-4FBE-AA5C-068B2AE2234C}" destId="{D2F0D0B2-4B92-4B71-AB22-33A1D7021E0D}" srcOrd="0" destOrd="0" presId="urn:microsoft.com/office/officeart/2009/layout/ReverseList"/>
    <dgm:cxn modelId="{81FDDBC3-58F1-4577-A48C-0123EAA26B4D}" type="presOf" srcId="{433511E7-2FD1-487E-9544-83801D27C596}" destId="{C70753FD-F3B1-49EB-80FD-9522A1F306D8}" srcOrd="1" destOrd="0" presId="urn:microsoft.com/office/officeart/2009/layout/ReverseList"/>
    <dgm:cxn modelId="{CFE51BFD-E6F2-4BA4-B799-2D5E5A33D4BC}" type="presOf" srcId="{433511E7-2FD1-487E-9544-83801D27C596}" destId="{8CF8BB74-8449-42A7-B4C5-8D6A04A18A4F}" srcOrd="0" destOrd="0" presId="urn:microsoft.com/office/officeart/2009/layout/ReverseList"/>
    <dgm:cxn modelId="{F571B8AA-978A-43D3-B909-C07069E64A4C}" type="presParOf" srcId="{D2F0D0B2-4B92-4B71-AB22-33A1D7021E0D}" destId="{8CF8BB74-8449-42A7-B4C5-8D6A04A18A4F}" srcOrd="0" destOrd="0" presId="urn:microsoft.com/office/officeart/2009/layout/ReverseList"/>
    <dgm:cxn modelId="{C690C382-4D00-4298-8015-60FFBAD07692}" type="presParOf" srcId="{D2F0D0B2-4B92-4B71-AB22-33A1D7021E0D}" destId="{C70753FD-F3B1-49EB-80FD-9522A1F306D8}" srcOrd="1" destOrd="0" presId="urn:microsoft.com/office/officeart/2009/layout/ReverseList"/>
    <dgm:cxn modelId="{84CB6144-F577-40B0-A4C3-F71675090B49}" type="presParOf" srcId="{D2F0D0B2-4B92-4B71-AB22-33A1D7021E0D}" destId="{2FBF1B03-8E76-4D2E-84CF-44D10F3AC878}" srcOrd="2" destOrd="0" presId="urn:microsoft.com/office/officeart/2009/layout/ReverseList"/>
    <dgm:cxn modelId="{2466F14F-A0DE-4ED4-B63A-3358CCB064DB}" type="presParOf" srcId="{D2F0D0B2-4B92-4B71-AB22-33A1D7021E0D}" destId="{6302261C-3929-489D-9692-A017F89A211F}" srcOrd="3" destOrd="0" presId="urn:microsoft.com/office/officeart/2009/layout/ReverseList"/>
    <dgm:cxn modelId="{572891C4-77C7-4EC4-9596-EE25B8557276}" type="presParOf" srcId="{D2F0D0B2-4B92-4B71-AB22-33A1D7021E0D}" destId="{A8C9F2C9-BB3E-4E87-8132-EF6DCF53DFE5}" srcOrd="4" destOrd="0" presId="urn:microsoft.com/office/officeart/2009/layout/ReverseList"/>
    <dgm:cxn modelId="{89F28897-602D-477C-B1CC-1247D977016F}" type="presParOf" srcId="{D2F0D0B2-4B92-4B71-AB22-33A1D7021E0D}" destId="{BECBA150-0EEB-43CA-A11D-8C4D29A917B3}" srcOrd="5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CB01B49-C372-4B6F-9C19-10190ECF91AF}" type="doc">
      <dgm:prSet loTypeId="urn:microsoft.com/office/officeart/2005/8/layout/balance1" loCatId="relationship" qsTypeId="urn:microsoft.com/office/officeart/2005/8/quickstyle/3d9" qsCatId="3D" csTypeId="urn:microsoft.com/office/officeart/2005/8/colors/colorful1" csCatId="colorful" phldr="1"/>
      <dgm:spPr>
        <a:scene3d>
          <a:camera prst="perspectiveRelaxed" fov="2700000">
            <a:rot lat="0" lon="0" rev="0"/>
          </a:camera>
          <a:lightRig rig="soft" dir="t"/>
          <a:backdrop>
            <a:anchor x="0" y="0" z="-210000"/>
            <a:norm dx="0" dy="0" dz="914400"/>
            <a:up dx="0" dy="914400" dz="0"/>
          </a:backdrop>
        </a:scene3d>
      </dgm:spPr>
      <dgm:t>
        <a:bodyPr/>
        <a:lstStyle/>
        <a:p>
          <a:endParaRPr lang="pl-PL"/>
        </a:p>
      </dgm:t>
    </dgm:pt>
    <dgm:pt modelId="{1218E37F-70E3-4A96-8BAF-6D645C142236}">
      <dgm:prSet phldrT="[Tekst]" custT="1"/>
      <dgm:spPr/>
      <dgm:t>
        <a:bodyPr/>
        <a:lstStyle/>
        <a:p>
          <a:r>
            <a:rPr lang="pl-PL" sz="1500" b="1" dirty="0">
              <a:solidFill>
                <a:schemeClr val="tx1"/>
              </a:solidFill>
            </a:rPr>
            <a:t>Wskaźnik zamożności danej JST – </a:t>
          </a:r>
          <a:r>
            <a:rPr lang="pl-PL" sz="1200" b="1" dirty="0">
              <a:solidFill>
                <a:schemeClr val="tx1"/>
              </a:solidFill>
            </a:rPr>
            <a:t>liczony na mieszkańca przeliczeniowego </a:t>
          </a:r>
          <a:endParaRPr lang="pl-PL" sz="1500" b="1" dirty="0">
            <a:solidFill>
              <a:schemeClr val="tx1"/>
            </a:solidFill>
          </a:endParaRPr>
        </a:p>
      </dgm:t>
    </dgm:pt>
    <dgm:pt modelId="{A759EDD1-902E-4701-AA96-7CCB8C88ABFA}" type="parTrans" cxnId="{00E96FB7-F777-42BC-8C08-2D9FBCF299F8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40A85A69-B8B4-4657-A844-E38BED5E328C}" type="sibTrans" cxnId="{00E96FB7-F777-42BC-8C08-2D9FBCF299F8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7575FCFE-024A-47A1-93F6-A7E42A22601D}">
      <dgm:prSet phldrT="[Tekst]" custT="1"/>
      <dgm:spPr/>
      <dgm:t>
        <a:bodyPr/>
        <a:lstStyle/>
        <a:p>
          <a:pPr>
            <a:spcAft>
              <a:spcPct val="35000"/>
            </a:spcAft>
          </a:pPr>
          <a:r>
            <a:rPr lang="pl-PL" sz="1100" b="1" dirty="0">
              <a:solidFill>
                <a:schemeClr val="tx1"/>
              </a:solidFill>
            </a:rPr>
            <a:t>Subwencja- danej JST</a:t>
          </a:r>
        </a:p>
        <a:p>
          <a:pPr>
            <a:spcAft>
              <a:spcPts val="0"/>
            </a:spcAft>
          </a:pPr>
          <a:r>
            <a:rPr lang="pl-PL" sz="800" b="0" dirty="0">
              <a:solidFill>
                <a:schemeClr val="tx1"/>
              </a:solidFill>
            </a:rPr>
            <a:t>(z wyłączeniem kwot potrzeb oświatowych i rozwojowych)</a:t>
          </a:r>
        </a:p>
      </dgm:t>
    </dgm:pt>
    <dgm:pt modelId="{7FCBC581-9BF7-4343-A2CF-A81A72F1884E}" type="parTrans" cxnId="{4740E47B-A9E9-46DD-A75F-18D9A8CE9AEB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6D7DE255-D1E4-4981-B77C-1E01204D21BA}" type="sibTrans" cxnId="{4740E47B-A9E9-46DD-A75F-18D9A8CE9AEB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D74D8C9F-BB70-44C6-AC39-DDC2CB701752}">
      <dgm:prSet phldrT="[Tekst]" custT="1"/>
      <dgm:spPr/>
      <dgm:t>
        <a:bodyPr/>
        <a:lstStyle/>
        <a:p>
          <a:r>
            <a:rPr lang="pl-PL" sz="1500" b="1" dirty="0">
              <a:solidFill>
                <a:schemeClr val="tx1"/>
              </a:solidFill>
            </a:rPr>
            <a:t>120% * Wskaźnik zamożności danej kategorii JST </a:t>
          </a:r>
          <a:br>
            <a:rPr lang="pl-PL" sz="1500" b="1" dirty="0">
              <a:solidFill>
                <a:schemeClr val="tx1"/>
              </a:solidFill>
            </a:rPr>
          </a:br>
          <a:r>
            <a:rPr lang="pl-PL" sz="1500" b="1" dirty="0">
              <a:solidFill>
                <a:schemeClr val="tx1"/>
              </a:solidFill>
            </a:rPr>
            <a:t>- </a:t>
          </a:r>
          <a:r>
            <a:rPr lang="pl-PL" sz="1200" b="1" dirty="0">
              <a:solidFill>
                <a:schemeClr val="tx1"/>
              </a:solidFill>
            </a:rPr>
            <a:t>liczony na mieszkańca przeliczeniowego </a:t>
          </a:r>
          <a:endParaRPr lang="pl-PL" sz="1500" b="1" dirty="0">
            <a:solidFill>
              <a:schemeClr val="tx1"/>
            </a:solidFill>
          </a:endParaRPr>
        </a:p>
      </dgm:t>
    </dgm:pt>
    <dgm:pt modelId="{74BF2B92-7A9A-470A-A930-2DCB77689F85}" type="parTrans" cxnId="{9C9202C2-5026-4A97-84F6-EC2F74884AC0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256B09C4-E917-4E9D-B1A5-10CAF020ED9E}" type="sibTrans" cxnId="{9C9202C2-5026-4A97-84F6-EC2F74884AC0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C6539753-021B-4D6F-9A11-CAAD1DE57070}">
      <dgm:prSet phldrT="[Tekst]" custT="1"/>
      <dgm:spPr/>
      <dgm:t>
        <a:bodyPr/>
        <a:lstStyle/>
        <a:p>
          <a:r>
            <a:rPr lang="pl-PL" sz="1000" b="1" dirty="0">
              <a:solidFill>
                <a:schemeClr val="tx1"/>
              </a:solidFill>
            </a:rPr>
            <a:t>Subwencja- suma danej kategorii JST</a:t>
          </a:r>
        </a:p>
        <a:p>
          <a:r>
            <a:rPr lang="pl-PL" sz="800" b="0" dirty="0">
              <a:solidFill>
                <a:schemeClr val="tx1"/>
              </a:solidFill>
            </a:rPr>
            <a:t>(z wyłączeniem kwot potrzeb oświatowych i rozwojowych)</a:t>
          </a:r>
        </a:p>
      </dgm:t>
    </dgm:pt>
    <dgm:pt modelId="{5A11F7F8-AD0A-4F60-8CD0-FE1ACAA65A60}" type="parTrans" cxnId="{DB40BFC3-33B8-4D22-AAA2-C8273A08B92A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7E9FA3B6-CC2F-4608-AFC6-844A7AE7902A}" type="sibTrans" cxnId="{DB40BFC3-33B8-4D22-AAA2-C8273A08B92A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3E1D6846-F5FD-46FD-888E-054E96C7DDBE}">
      <dgm:prSet phldrT="[Tekst]"/>
      <dgm:spPr/>
      <dgm:t>
        <a:bodyPr/>
        <a:lstStyle/>
        <a:p>
          <a:r>
            <a:rPr lang="pl-PL" b="1">
              <a:solidFill>
                <a:schemeClr val="tx1"/>
              </a:solidFill>
            </a:rPr>
            <a:t>Dochody podatkowe- suma danej kategorii JST</a:t>
          </a:r>
          <a:endParaRPr lang="pl-PL" b="1" dirty="0">
            <a:solidFill>
              <a:schemeClr val="tx1"/>
            </a:solidFill>
          </a:endParaRPr>
        </a:p>
      </dgm:t>
    </dgm:pt>
    <dgm:pt modelId="{A8CFE468-CC93-43AB-9041-BFB3174DEC04}" type="parTrans" cxnId="{5B009374-EA92-424D-9C63-43E47D49D89E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D4C197A5-6182-4E23-A793-0294E3BFDA04}" type="sibTrans" cxnId="{5B009374-EA92-424D-9C63-43E47D49D89E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4CC1BDCD-44FE-4818-9A8A-7E1BD91E76A3}">
      <dgm:prSet phldrT="[Tekst]"/>
      <dgm:spPr/>
      <dgm:t>
        <a:bodyPr/>
        <a:lstStyle/>
        <a:p>
          <a:r>
            <a:rPr lang="pl-PL" b="1">
              <a:solidFill>
                <a:schemeClr val="tx1"/>
              </a:solidFill>
            </a:rPr>
            <a:t>CIT- suma danej kategorii JST</a:t>
          </a:r>
          <a:endParaRPr lang="pl-PL" b="1" dirty="0">
            <a:solidFill>
              <a:schemeClr val="tx1"/>
            </a:solidFill>
          </a:endParaRPr>
        </a:p>
      </dgm:t>
    </dgm:pt>
    <dgm:pt modelId="{F1D83397-0EA0-474A-865C-639E9DFFD4AD}" type="parTrans" cxnId="{503C0A45-A3B1-4079-9319-B4B5BF01E425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90637788-A69F-4B40-AB4F-C38552AA9416}" type="sibTrans" cxnId="{503C0A45-A3B1-4079-9319-B4B5BF01E425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061B511C-47B4-4D52-8A25-74290F3CD105}">
      <dgm:prSet phldrT="[Tekst]" custT="1"/>
      <dgm:spPr/>
      <dgm:t>
        <a:bodyPr/>
        <a:lstStyle/>
        <a:p>
          <a:r>
            <a:rPr lang="pl-PL" sz="1100" b="1">
              <a:solidFill>
                <a:schemeClr val="tx1"/>
              </a:solidFill>
            </a:rPr>
            <a:t>CIT- danej JST</a:t>
          </a:r>
          <a:endParaRPr lang="pl-PL" sz="1100" b="1" dirty="0">
            <a:solidFill>
              <a:schemeClr val="tx1"/>
            </a:solidFill>
          </a:endParaRPr>
        </a:p>
      </dgm:t>
    </dgm:pt>
    <dgm:pt modelId="{449580A2-B49D-44FA-828C-C93B831C4D7C}" type="parTrans" cxnId="{CB08F282-1F62-4B8E-AE86-63420B4B6BAA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89AC8BDD-610C-4567-AFDC-9EF0B724C52D}" type="sibTrans" cxnId="{CB08F282-1F62-4B8E-AE86-63420B4B6BAA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06E4C6CE-EB36-4267-9C70-D852D5749C1E}">
      <dgm:prSet phldrT="[Tekst]" custT="1"/>
      <dgm:spPr/>
      <dgm:t>
        <a:bodyPr/>
        <a:lstStyle/>
        <a:p>
          <a:r>
            <a:rPr lang="pl-PL" sz="1100" b="1">
              <a:solidFill>
                <a:schemeClr val="tx1"/>
              </a:solidFill>
            </a:rPr>
            <a:t>PIT- danej JST</a:t>
          </a:r>
          <a:endParaRPr lang="pl-PL" sz="1100" b="1" dirty="0">
            <a:solidFill>
              <a:schemeClr val="tx1"/>
            </a:solidFill>
          </a:endParaRPr>
        </a:p>
      </dgm:t>
    </dgm:pt>
    <dgm:pt modelId="{36B5E6EF-EC53-4045-BBA3-8C97CE57D80E}" type="parTrans" cxnId="{D2724C55-7055-4940-97F5-8E8FB0B925BB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0CA7A74D-9025-4E68-9F6A-1EB72CA7A020}" type="sibTrans" cxnId="{D2724C55-7055-4940-97F5-8E8FB0B925BB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BBA3A434-9D81-4DB3-A3EC-3872D6CACD07}">
      <dgm:prSet phldrT="[Tekst]" custT="1"/>
      <dgm:spPr/>
      <dgm:t>
        <a:bodyPr/>
        <a:lstStyle/>
        <a:p>
          <a:r>
            <a:rPr lang="pl-PL" sz="1100" b="1" dirty="0">
              <a:solidFill>
                <a:schemeClr val="tx1"/>
              </a:solidFill>
            </a:rPr>
            <a:t>Dochody podatkowe - danej JST n-2</a:t>
          </a:r>
        </a:p>
      </dgm:t>
    </dgm:pt>
    <dgm:pt modelId="{29724674-8004-4FF7-B298-2E3F788D4C41}" type="parTrans" cxnId="{BB5226CE-D457-4D4A-838B-A41543EB4DA1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FC2A0337-E2D2-4B8B-A937-D976A84BD0ED}" type="sibTrans" cxnId="{BB5226CE-D457-4D4A-838B-A41543EB4DA1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35E5E41C-3A04-4A14-A817-79E413AD5048}">
      <dgm:prSet/>
      <dgm:spPr/>
      <dgm:t>
        <a:bodyPr/>
        <a:lstStyle/>
        <a:p>
          <a:r>
            <a:rPr lang="pl-PL" b="1">
              <a:solidFill>
                <a:schemeClr val="tx1"/>
              </a:solidFill>
            </a:rPr>
            <a:t>PIT- suma danej kategorii JST</a:t>
          </a:r>
          <a:endParaRPr lang="pl-PL" b="1" dirty="0">
            <a:solidFill>
              <a:schemeClr val="tx1"/>
            </a:solidFill>
          </a:endParaRPr>
        </a:p>
      </dgm:t>
    </dgm:pt>
    <dgm:pt modelId="{930E352E-EC37-46FE-9C46-EFCB1FCC09C3}" type="parTrans" cxnId="{0586E002-0DAF-4CAF-910A-3240F2276392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F0FEBF21-9B1F-47F3-900D-C6CCE12E4815}" type="sibTrans" cxnId="{0586E002-0DAF-4CAF-910A-3240F2276392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3E82E8AE-0614-4ABD-90E1-74F297D1611E}" type="pres">
      <dgm:prSet presAssocID="{1CB01B49-C372-4B6F-9C19-10190ECF91AF}" presName="outerComposite" presStyleCnt="0">
        <dgm:presLayoutVars>
          <dgm:chMax val="2"/>
          <dgm:animLvl val="lvl"/>
          <dgm:resizeHandles val="exact"/>
        </dgm:presLayoutVars>
      </dgm:prSet>
      <dgm:spPr/>
    </dgm:pt>
    <dgm:pt modelId="{8D5CC6D2-78B8-4260-8FE8-64E7633259F6}" type="pres">
      <dgm:prSet presAssocID="{1CB01B49-C372-4B6F-9C19-10190ECF91AF}" presName="dummyMaxCanvas" presStyleCnt="0"/>
      <dgm:spPr/>
    </dgm:pt>
    <dgm:pt modelId="{91151942-79FB-449C-B206-6595EAC0DF50}" type="pres">
      <dgm:prSet presAssocID="{1CB01B49-C372-4B6F-9C19-10190ECF91AF}" presName="parentComposite" presStyleCnt="0"/>
      <dgm:spPr/>
    </dgm:pt>
    <dgm:pt modelId="{75A4D7E7-A0FC-432C-B9B1-AF580373B9F2}" type="pres">
      <dgm:prSet presAssocID="{1CB01B49-C372-4B6F-9C19-10190ECF91AF}" presName="parent1" presStyleLbl="alignAccFollowNode1" presStyleIdx="0" presStyleCnt="4">
        <dgm:presLayoutVars>
          <dgm:chMax val="4"/>
        </dgm:presLayoutVars>
      </dgm:prSet>
      <dgm:spPr/>
    </dgm:pt>
    <dgm:pt modelId="{20D6C678-F016-449B-815F-918C1078CA22}" type="pres">
      <dgm:prSet presAssocID="{1CB01B49-C372-4B6F-9C19-10190ECF91AF}" presName="parent2" presStyleLbl="alignAccFollowNode1" presStyleIdx="1" presStyleCnt="4">
        <dgm:presLayoutVars>
          <dgm:chMax val="4"/>
        </dgm:presLayoutVars>
      </dgm:prSet>
      <dgm:spPr/>
    </dgm:pt>
    <dgm:pt modelId="{F0C637FF-5FC0-46DE-805F-7D4B067E46C2}" type="pres">
      <dgm:prSet presAssocID="{1CB01B49-C372-4B6F-9C19-10190ECF91AF}" presName="childrenComposite" presStyleCnt="0"/>
      <dgm:spPr/>
    </dgm:pt>
    <dgm:pt modelId="{C425AB29-99A7-4111-90BA-A54B714DB650}" type="pres">
      <dgm:prSet presAssocID="{1CB01B49-C372-4B6F-9C19-10190ECF91AF}" presName="dummyMaxCanvas_ChildArea" presStyleCnt="0"/>
      <dgm:spPr/>
    </dgm:pt>
    <dgm:pt modelId="{1EF6E20F-3120-45AE-9574-A35EABB0C6B4}" type="pres">
      <dgm:prSet presAssocID="{1CB01B49-C372-4B6F-9C19-10190ECF91AF}" presName="fulcrum" presStyleLbl="alignAccFollowNode1" presStyleIdx="2" presStyleCnt="4" custLinFactNeighborX="-6410" custLinFactNeighborY="-3239"/>
      <dgm:spPr>
        <a:sp3d extrusionH="152250" prstMaterial="matte">
          <a:bevelT prst="relaxedInset"/>
        </a:sp3d>
      </dgm:spPr>
    </dgm:pt>
    <dgm:pt modelId="{74A1D354-E773-4A0F-8E7B-AA38EB78706F}" type="pres">
      <dgm:prSet presAssocID="{1CB01B49-C372-4B6F-9C19-10190ECF91AF}" presName="balance_44" presStyleLbl="alignAccFollowNode1" presStyleIdx="3" presStyleCnt="4" custLinFactNeighborX="-849" custLinFactNeighborY="16666">
        <dgm:presLayoutVars>
          <dgm:bulletEnabled val="1"/>
        </dgm:presLayoutVars>
      </dgm:prSet>
      <dgm:spPr/>
    </dgm:pt>
    <dgm:pt modelId="{0DAB918D-AE8A-4982-B0CC-02F63FB23A2B}" type="pres">
      <dgm:prSet presAssocID="{1CB01B49-C372-4B6F-9C19-10190ECF91AF}" presName="right_44_1" presStyleLbl="node1" presStyleIdx="0" presStyleCnt="8" custLinFactNeighborX="994" custLinFactNeighborY="-271">
        <dgm:presLayoutVars>
          <dgm:bulletEnabled val="1"/>
        </dgm:presLayoutVars>
      </dgm:prSet>
      <dgm:spPr/>
    </dgm:pt>
    <dgm:pt modelId="{85E4DFC5-6F0A-42BE-9DA3-A00D5DF2B0F1}" type="pres">
      <dgm:prSet presAssocID="{1CB01B49-C372-4B6F-9C19-10190ECF91AF}" presName="right_44_2" presStyleLbl="node1" presStyleIdx="1" presStyleCnt="8">
        <dgm:presLayoutVars>
          <dgm:bulletEnabled val="1"/>
        </dgm:presLayoutVars>
      </dgm:prSet>
      <dgm:spPr/>
    </dgm:pt>
    <dgm:pt modelId="{8A4263D7-1BC0-43D0-ACEF-9F6CC741A449}" type="pres">
      <dgm:prSet presAssocID="{1CB01B49-C372-4B6F-9C19-10190ECF91AF}" presName="right_44_3" presStyleLbl="node1" presStyleIdx="2" presStyleCnt="8">
        <dgm:presLayoutVars>
          <dgm:bulletEnabled val="1"/>
        </dgm:presLayoutVars>
      </dgm:prSet>
      <dgm:spPr/>
    </dgm:pt>
    <dgm:pt modelId="{E4F70296-60BC-4DFC-953A-75FBCDE124AE}" type="pres">
      <dgm:prSet presAssocID="{1CB01B49-C372-4B6F-9C19-10190ECF91AF}" presName="right_44_4" presStyleLbl="node1" presStyleIdx="3" presStyleCnt="8">
        <dgm:presLayoutVars>
          <dgm:bulletEnabled val="1"/>
        </dgm:presLayoutVars>
      </dgm:prSet>
      <dgm:spPr/>
    </dgm:pt>
    <dgm:pt modelId="{9997D081-F1A1-4AB0-B483-9CD52B9B0684}" type="pres">
      <dgm:prSet presAssocID="{1CB01B49-C372-4B6F-9C19-10190ECF91AF}" presName="left_44_1" presStyleLbl="node1" presStyleIdx="4" presStyleCnt="8">
        <dgm:presLayoutVars>
          <dgm:bulletEnabled val="1"/>
        </dgm:presLayoutVars>
      </dgm:prSet>
      <dgm:spPr/>
    </dgm:pt>
    <dgm:pt modelId="{5F04842C-9F68-444F-B9C4-55C20517BC24}" type="pres">
      <dgm:prSet presAssocID="{1CB01B49-C372-4B6F-9C19-10190ECF91AF}" presName="left_44_2" presStyleLbl="node1" presStyleIdx="5" presStyleCnt="8">
        <dgm:presLayoutVars>
          <dgm:bulletEnabled val="1"/>
        </dgm:presLayoutVars>
      </dgm:prSet>
      <dgm:spPr/>
    </dgm:pt>
    <dgm:pt modelId="{95B1AA48-045F-4A9E-9DA3-9FEC7F8B9DFD}" type="pres">
      <dgm:prSet presAssocID="{1CB01B49-C372-4B6F-9C19-10190ECF91AF}" presName="left_44_3" presStyleLbl="node1" presStyleIdx="6" presStyleCnt="8">
        <dgm:presLayoutVars>
          <dgm:bulletEnabled val="1"/>
        </dgm:presLayoutVars>
      </dgm:prSet>
      <dgm:spPr/>
    </dgm:pt>
    <dgm:pt modelId="{C5B8B17A-5C7F-41CE-A59D-48AACC83D77B}" type="pres">
      <dgm:prSet presAssocID="{1CB01B49-C372-4B6F-9C19-10190ECF91AF}" presName="left_44_4" presStyleLbl="node1" presStyleIdx="7" presStyleCnt="8">
        <dgm:presLayoutVars>
          <dgm:bulletEnabled val="1"/>
        </dgm:presLayoutVars>
      </dgm:prSet>
      <dgm:spPr/>
    </dgm:pt>
  </dgm:ptLst>
  <dgm:cxnLst>
    <dgm:cxn modelId="{0586E002-0DAF-4CAF-910A-3240F2276392}" srcId="{D74D8C9F-BB70-44C6-AC39-DDC2CB701752}" destId="{35E5E41C-3A04-4A14-A817-79E413AD5048}" srcOrd="3" destOrd="0" parTransId="{930E352E-EC37-46FE-9C46-EFCB1FCC09C3}" sibTransId="{F0FEBF21-9B1F-47F3-900D-C6CCE12E4815}"/>
    <dgm:cxn modelId="{113F670C-92B9-45A0-BC80-B943919D73A0}" type="presOf" srcId="{35E5E41C-3A04-4A14-A817-79E413AD5048}" destId="{E4F70296-60BC-4DFC-953A-75FBCDE124AE}" srcOrd="0" destOrd="0" presId="urn:microsoft.com/office/officeart/2005/8/layout/balance1"/>
    <dgm:cxn modelId="{97EEA014-A59D-46FF-BE42-E76F8593AE95}" type="presOf" srcId="{BBA3A434-9D81-4DB3-A3EC-3872D6CACD07}" destId="{5F04842C-9F68-444F-B9C4-55C20517BC24}" srcOrd="0" destOrd="0" presId="urn:microsoft.com/office/officeart/2005/8/layout/balance1"/>
    <dgm:cxn modelId="{C5327824-3CF5-4C83-825B-5157479407DF}" type="presOf" srcId="{1218E37F-70E3-4A96-8BAF-6D645C142236}" destId="{75A4D7E7-A0FC-432C-B9B1-AF580373B9F2}" srcOrd="0" destOrd="0" presId="urn:microsoft.com/office/officeart/2005/8/layout/balance1"/>
    <dgm:cxn modelId="{D926005E-6850-4535-9A90-443145ABB9A1}" type="presOf" srcId="{06E4C6CE-EB36-4267-9C70-D852D5749C1E}" destId="{C5B8B17A-5C7F-41CE-A59D-48AACC83D77B}" srcOrd="0" destOrd="0" presId="urn:microsoft.com/office/officeart/2005/8/layout/balance1"/>
    <dgm:cxn modelId="{503C0A45-A3B1-4079-9319-B4B5BF01E425}" srcId="{D74D8C9F-BB70-44C6-AC39-DDC2CB701752}" destId="{4CC1BDCD-44FE-4818-9A8A-7E1BD91E76A3}" srcOrd="2" destOrd="0" parTransId="{F1D83397-0EA0-474A-865C-639E9DFFD4AD}" sibTransId="{90637788-A69F-4B40-AB4F-C38552AA9416}"/>
    <dgm:cxn modelId="{AD94B065-E488-4B2B-A8E5-D217E153FC25}" type="presOf" srcId="{4CC1BDCD-44FE-4818-9A8A-7E1BD91E76A3}" destId="{8A4263D7-1BC0-43D0-ACEF-9F6CC741A449}" srcOrd="0" destOrd="0" presId="urn:microsoft.com/office/officeart/2005/8/layout/balance1"/>
    <dgm:cxn modelId="{E69ED54E-B272-4061-814C-C4211A528372}" type="presOf" srcId="{D74D8C9F-BB70-44C6-AC39-DDC2CB701752}" destId="{20D6C678-F016-449B-815F-918C1078CA22}" srcOrd="0" destOrd="0" presId="urn:microsoft.com/office/officeart/2005/8/layout/balance1"/>
    <dgm:cxn modelId="{5B009374-EA92-424D-9C63-43E47D49D89E}" srcId="{D74D8C9F-BB70-44C6-AC39-DDC2CB701752}" destId="{3E1D6846-F5FD-46FD-888E-054E96C7DDBE}" srcOrd="1" destOrd="0" parTransId="{A8CFE468-CC93-43AB-9041-BFB3174DEC04}" sibTransId="{D4C197A5-6182-4E23-A793-0294E3BFDA04}"/>
    <dgm:cxn modelId="{D2724C55-7055-4940-97F5-8E8FB0B925BB}" srcId="{1218E37F-70E3-4A96-8BAF-6D645C142236}" destId="{06E4C6CE-EB36-4267-9C70-D852D5749C1E}" srcOrd="3" destOrd="0" parTransId="{36B5E6EF-EC53-4045-BBA3-8C97CE57D80E}" sibTransId="{0CA7A74D-9025-4E68-9F6A-1EB72CA7A020}"/>
    <dgm:cxn modelId="{4740E47B-A9E9-46DD-A75F-18D9A8CE9AEB}" srcId="{1218E37F-70E3-4A96-8BAF-6D645C142236}" destId="{7575FCFE-024A-47A1-93F6-A7E42A22601D}" srcOrd="0" destOrd="0" parTransId="{7FCBC581-9BF7-4343-A2CF-A81A72F1884E}" sibTransId="{6D7DE255-D1E4-4981-B77C-1E01204D21BA}"/>
    <dgm:cxn modelId="{CB08F282-1F62-4B8E-AE86-63420B4B6BAA}" srcId="{1218E37F-70E3-4A96-8BAF-6D645C142236}" destId="{061B511C-47B4-4D52-8A25-74290F3CD105}" srcOrd="2" destOrd="0" parTransId="{449580A2-B49D-44FA-828C-C93B831C4D7C}" sibTransId="{89AC8BDD-610C-4567-AFDC-9EF0B724C52D}"/>
    <dgm:cxn modelId="{D3EFE9A7-95B3-469C-AF61-520D425CEB0B}" type="presOf" srcId="{061B511C-47B4-4D52-8A25-74290F3CD105}" destId="{95B1AA48-045F-4A9E-9DA3-9FEC7F8B9DFD}" srcOrd="0" destOrd="0" presId="urn:microsoft.com/office/officeart/2005/8/layout/balance1"/>
    <dgm:cxn modelId="{831970B4-3737-4841-A026-B1A95BE2B46C}" type="presOf" srcId="{3E1D6846-F5FD-46FD-888E-054E96C7DDBE}" destId="{85E4DFC5-6F0A-42BE-9DA3-A00D5DF2B0F1}" srcOrd="0" destOrd="0" presId="urn:microsoft.com/office/officeart/2005/8/layout/balance1"/>
    <dgm:cxn modelId="{00E96FB7-F777-42BC-8C08-2D9FBCF299F8}" srcId="{1CB01B49-C372-4B6F-9C19-10190ECF91AF}" destId="{1218E37F-70E3-4A96-8BAF-6D645C142236}" srcOrd="0" destOrd="0" parTransId="{A759EDD1-902E-4701-AA96-7CCB8C88ABFA}" sibTransId="{40A85A69-B8B4-4657-A844-E38BED5E328C}"/>
    <dgm:cxn modelId="{1B6F0EBE-311F-4C14-B30A-94656D529A3C}" type="presOf" srcId="{1CB01B49-C372-4B6F-9C19-10190ECF91AF}" destId="{3E82E8AE-0614-4ABD-90E1-74F297D1611E}" srcOrd="0" destOrd="0" presId="urn:microsoft.com/office/officeart/2005/8/layout/balance1"/>
    <dgm:cxn modelId="{9C9202C2-5026-4A97-84F6-EC2F74884AC0}" srcId="{1CB01B49-C372-4B6F-9C19-10190ECF91AF}" destId="{D74D8C9F-BB70-44C6-AC39-DDC2CB701752}" srcOrd="1" destOrd="0" parTransId="{74BF2B92-7A9A-470A-A930-2DCB77689F85}" sibTransId="{256B09C4-E917-4E9D-B1A5-10CAF020ED9E}"/>
    <dgm:cxn modelId="{DB40BFC3-33B8-4D22-AAA2-C8273A08B92A}" srcId="{D74D8C9F-BB70-44C6-AC39-DDC2CB701752}" destId="{C6539753-021B-4D6F-9A11-CAAD1DE57070}" srcOrd="0" destOrd="0" parTransId="{5A11F7F8-AD0A-4F60-8CD0-FE1ACAA65A60}" sibTransId="{7E9FA3B6-CC2F-4608-AFC6-844A7AE7902A}"/>
    <dgm:cxn modelId="{BB5226CE-D457-4D4A-838B-A41543EB4DA1}" srcId="{1218E37F-70E3-4A96-8BAF-6D645C142236}" destId="{BBA3A434-9D81-4DB3-A3EC-3872D6CACD07}" srcOrd="1" destOrd="0" parTransId="{29724674-8004-4FF7-B298-2E3F788D4C41}" sibTransId="{FC2A0337-E2D2-4B8B-A937-D976A84BD0ED}"/>
    <dgm:cxn modelId="{1E2D8CDE-AC68-4D63-8F23-B4745C99F259}" type="presOf" srcId="{C6539753-021B-4D6F-9A11-CAAD1DE57070}" destId="{0DAB918D-AE8A-4982-B0CC-02F63FB23A2B}" srcOrd="0" destOrd="0" presId="urn:microsoft.com/office/officeart/2005/8/layout/balance1"/>
    <dgm:cxn modelId="{884A58E5-2A53-438B-B492-BDE218BFD537}" type="presOf" srcId="{7575FCFE-024A-47A1-93F6-A7E42A22601D}" destId="{9997D081-F1A1-4AB0-B483-9CD52B9B0684}" srcOrd="0" destOrd="0" presId="urn:microsoft.com/office/officeart/2005/8/layout/balance1"/>
    <dgm:cxn modelId="{8A7332D9-55C3-4516-922E-4F389BC3285C}" type="presParOf" srcId="{3E82E8AE-0614-4ABD-90E1-74F297D1611E}" destId="{8D5CC6D2-78B8-4260-8FE8-64E7633259F6}" srcOrd="0" destOrd="0" presId="urn:microsoft.com/office/officeart/2005/8/layout/balance1"/>
    <dgm:cxn modelId="{3C0030AE-BAFE-4CEF-B289-231808B77F68}" type="presParOf" srcId="{3E82E8AE-0614-4ABD-90E1-74F297D1611E}" destId="{91151942-79FB-449C-B206-6595EAC0DF50}" srcOrd="1" destOrd="0" presId="urn:microsoft.com/office/officeart/2005/8/layout/balance1"/>
    <dgm:cxn modelId="{EB292006-CA6E-46E2-8C28-46B74DFB5C39}" type="presParOf" srcId="{91151942-79FB-449C-B206-6595EAC0DF50}" destId="{75A4D7E7-A0FC-432C-B9B1-AF580373B9F2}" srcOrd="0" destOrd="0" presId="urn:microsoft.com/office/officeart/2005/8/layout/balance1"/>
    <dgm:cxn modelId="{C776F2EA-B845-499F-A339-C60449D68F44}" type="presParOf" srcId="{91151942-79FB-449C-B206-6595EAC0DF50}" destId="{20D6C678-F016-449B-815F-918C1078CA22}" srcOrd="1" destOrd="0" presId="urn:microsoft.com/office/officeart/2005/8/layout/balance1"/>
    <dgm:cxn modelId="{3D3D4BE8-923A-4A08-98A4-41F23772587E}" type="presParOf" srcId="{3E82E8AE-0614-4ABD-90E1-74F297D1611E}" destId="{F0C637FF-5FC0-46DE-805F-7D4B067E46C2}" srcOrd="2" destOrd="0" presId="urn:microsoft.com/office/officeart/2005/8/layout/balance1"/>
    <dgm:cxn modelId="{AD04E17A-A339-49C9-ABAD-2EE2F56CB607}" type="presParOf" srcId="{F0C637FF-5FC0-46DE-805F-7D4B067E46C2}" destId="{C425AB29-99A7-4111-90BA-A54B714DB650}" srcOrd="0" destOrd="0" presId="urn:microsoft.com/office/officeart/2005/8/layout/balance1"/>
    <dgm:cxn modelId="{F23BDADD-A28D-4303-A5CB-B0CDA9350A28}" type="presParOf" srcId="{F0C637FF-5FC0-46DE-805F-7D4B067E46C2}" destId="{1EF6E20F-3120-45AE-9574-A35EABB0C6B4}" srcOrd="1" destOrd="0" presId="urn:microsoft.com/office/officeart/2005/8/layout/balance1"/>
    <dgm:cxn modelId="{508FD772-5830-4B5B-95D9-9DBA3270F0DE}" type="presParOf" srcId="{F0C637FF-5FC0-46DE-805F-7D4B067E46C2}" destId="{74A1D354-E773-4A0F-8E7B-AA38EB78706F}" srcOrd="2" destOrd="0" presId="urn:microsoft.com/office/officeart/2005/8/layout/balance1"/>
    <dgm:cxn modelId="{EEF6CEE9-65E1-4E88-8CEB-6E73AABF6501}" type="presParOf" srcId="{F0C637FF-5FC0-46DE-805F-7D4B067E46C2}" destId="{0DAB918D-AE8A-4982-B0CC-02F63FB23A2B}" srcOrd="3" destOrd="0" presId="urn:microsoft.com/office/officeart/2005/8/layout/balance1"/>
    <dgm:cxn modelId="{7606B913-3437-4A6D-B098-15157E435270}" type="presParOf" srcId="{F0C637FF-5FC0-46DE-805F-7D4B067E46C2}" destId="{85E4DFC5-6F0A-42BE-9DA3-A00D5DF2B0F1}" srcOrd="4" destOrd="0" presId="urn:microsoft.com/office/officeart/2005/8/layout/balance1"/>
    <dgm:cxn modelId="{02461B8B-08BE-4191-B710-B16E6ADBDB90}" type="presParOf" srcId="{F0C637FF-5FC0-46DE-805F-7D4B067E46C2}" destId="{8A4263D7-1BC0-43D0-ACEF-9F6CC741A449}" srcOrd="5" destOrd="0" presId="urn:microsoft.com/office/officeart/2005/8/layout/balance1"/>
    <dgm:cxn modelId="{1EF14181-327B-4A75-B8FC-FDE74E23AA4B}" type="presParOf" srcId="{F0C637FF-5FC0-46DE-805F-7D4B067E46C2}" destId="{E4F70296-60BC-4DFC-953A-75FBCDE124AE}" srcOrd="6" destOrd="0" presId="urn:microsoft.com/office/officeart/2005/8/layout/balance1"/>
    <dgm:cxn modelId="{9A709796-7617-48FC-9AF6-C10E9D66D899}" type="presParOf" srcId="{F0C637FF-5FC0-46DE-805F-7D4B067E46C2}" destId="{9997D081-F1A1-4AB0-B483-9CD52B9B0684}" srcOrd="7" destOrd="0" presId="urn:microsoft.com/office/officeart/2005/8/layout/balance1"/>
    <dgm:cxn modelId="{2EDF1023-904E-48C1-BE6F-57B127110037}" type="presParOf" srcId="{F0C637FF-5FC0-46DE-805F-7D4B067E46C2}" destId="{5F04842C-9F68-444F-B9C4-55C20517BC24}" srcOrd="8" destOrd="0" presId="urn:microsoft.com/office/officeart/2005/8/layout/balance1"/>
    <dgm:cxn modelId="{29C6FAEB-936B-46FF-A366-2D7C913DF653}" type="presParOf" srcId="{F0C637FF-5FC0-46DE-805F-7D4B067E46C2}" destId="{95B1AA48-045F-4A9E-9DA3-9FEC7F8B9DFD}" srcOrd="9" destOrd="0" presId="urn:microsoft.com/office/officeart/2005/8/layout/balance1"/>
    <dgm:cxn modelId="{04C2D11B-6C35-4E4F-A93E-96B0916E5990}" type="presParOf" srcId="{F0C637FF-5FC0-46DE-805F-7D4B067E46C2}" destId="{C5B8B17A-5C7F-41CE-A59D-48AACC83D77B}" srcOrd="10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14EB158-EE47-4169-A841-3B00AC06FD2C}" type="doc">
      <dgm:prSet loTypeId="urn:microsoft.com/office/officeart/2005/8/layout/vList5" loCatId="list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pl-PL"/>
        </a:p>
      </dgm:t>
    </dgm:pt>
    <dgm:pt modelId="{9F2921F7-D66E-4F47-910F-B6A03750719A}">
      <dgm:prSet custT="1"/>
      <dgm:spPr>
        <a:xfrm>
          <a:off x="192" y="0"/>
          <a:ext cx="2203038" cy="3989040"/>
        </a:xfrm>
        <a:prstGeom prst="roundRect">
          <a:avLst/>
        </a:prstGeom>
        <a:gradFill rotWithShape="0">
          <a:gsLst>
            <a:gs pos="0">
              <a:srgbClr val="5B9BD5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5B9BD5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5B9BD5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pPr rtl="0">
            <a:buNone/>
          </a:pPr>
          <a:r>
            <a:rPr lang="pl-PL" sz="2400" b="1" dirty="0">
              <a:solidFill>
                <a:schemeClr val="bg1"/>
              </a:solidFill>
            </a:rPr>
            <a:t>Jedna rezerwa </a:t>
          </a:r>
          <a:br>
            <a:rPr lang="pl-PL" sz="2400" b="1" dirty="0">
              <a:solidFill>
                <a:schemeClr val="bg1"/>
              </a:solidFill>
            </a:rPr>
          </a:br>
          <a:r>
            <a:rPr lang="pl-PL" sz="2400" b="1" dirty="0">
              <a:solidFill>
                <a:schemeClr val="bg1"/>
              </a:solidFill>
            </a:rPr>
            <a:t>- w wysokości ok. 1% kwoty potrzeb finansowych ustalonych dla wszystkich JST (ok. 1,2 mld zł) </a:t>
          </a:r>
          <a:endParaRPr lang="pl-PL" sz="24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libri" panose="020F0502020204030204"/>
            <a:ea typeface="+mn-ea"/>
            <a:cs typeface="+mn-cs"/>
          </a:endParaRPr>
        </a:p>
      </dgm:t>
    </dgm:pt>
    <dgm:pt modelId="{A03E86D8-1A2F-4D0B-84D7-B50BD12871EC}" type="parTrans" cxnId="{C062556E-9BC4-4E07-B011-832089D2B6D4}">
      <dgm:prSet/>
      <dgm:spPr/>
      <dgm:t>
        <a:bodyPr/>
        <a:lstStyle/>
        <a:p>
          <a:endParaRPr lang="pl-PL" sz="1400"/>
        </a:p>
      </dgm:t>
    </dgm:pt>
    <dgm:pt modelId="{FC89EEF6-E0EC-483D-87CA-BAA073E1EFE2}" type="sibTrans" cxnId="{C062556E-9BC4-4E07-B011-832089D2B6D4}">
      <dgm:prSet/>
      <dgm:spPr/>
      <dgm:t>
        <a:bodyPr/>
        <a:lstStyle/>
        <a:p>
          <a:endParaRPr lang="pl-PL" sz="1400"/>
        </a:p>
      </dgm:t>
    </dgm:pt>
    <dgm:pt modelId="{45194AB5-F354-4F91-915A-A778B809486D}">
      <dgm:prSet custT="1"/>
      <dgm:spPr>
        <a:xfrm rot="5400000">
          <a:off x="3646363" y="-1044228"/>
          <a:ext cx="3191232" cy="6077497"/>
        </a:xfrm>
        <a:prstGeom prst="round2SameRect">
          <a:avLst/>
        </a:prstGeom>
        <a:solidFill>
          <a:srgbClr val="5B9BD5">
            <a:alpha val="90000"/>
            <a:tint val="40000"/>
            <a:hueOff val="0"/>
            <a:satOff val="0"/>
            <a:lumOff val="0"/>
            <a:alphaOff val="0"/>
          </a:srgbClr>
        </a:solidFill>
        <a:ln w="6350" cap="flat" cmpd="sng" algn="ctr">
          <a:solidFill>
            <a:srgbClr val="5B9BD5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ysClr val="window" lastClr="FFFFFF"/>
          </a:contourClr>
        </a:sp3d>
      </dgm:spPr>
      <dgm:t>
        <a:bodyPr/>
        <a:lstStyle/>
        <a:p>
          <a:pPr rtl="0">
            <a:lnSpc>
              <a:spcPct val="100000"/>
            </a:lnSpc>
            <a:spcBef>
              <a:spcPts val="600"/>
            </a:spcBef>
            <a:spcAft>
              <a:spcPts val="600"/>
            </a:spcAft>
            <a:buChar char="•"/>
          </a:pPr>
          <a:r>
            <a:rPr lang="pl-PL" sz="1600" b="0" i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effectLst/>
              <a:latin typeface="+mn-lt"/>
              <a:ea typeface="+mn-ea"/>
              <a:cs typeface="+mn-cs"/>
            </a:rPr>
            <a:t>elastyczne kryteria podziału,</a:t>
          </a:r>
        </a:p>
      </dgm:t>
    </dgm:pt>
    <dgm:pt modelId="{D004C4C9-A7D5-47E0-B45B-043FBFA27806}" type="parTrans" cxnId="{1AD33C93-7085-42F9-AC06-601BFFDE60D4}">
      <dgm:prSet/>
      <dgm:spPr/>
      <dgm:t>
        <a:bodyPr/>
        <a:lstStyle/>
        <a:p>
          <a:endParaRPr lang="pl-PL" sz="1400"/>
        </a:p>
      </dgm:t>
    </dgm:pt>
    <dgm:pt modelId="{46EE8E25-8F26-42AF-ACE1-76ECE2BB1532}" type="sibTrans" cxnId="{1AD33C93-7085-42F9-AC06-601BFFDE60D4}">
      <dgm:prSet/>
      <dgm:spPr/>
      <dgm:t>
        <a:bodyPr/>
        <a:lstStyle/>
        <a:p>
          <a:endParaRPr lang="pl-PL" sz="1400"/>
        </a:p>
      </dgm:t>
    </dgm:pt>
    <dgm:pt modelId="{12A380EE-7B61-4C2E-B405-4BB8DE55760C}">
      <dgm:prSet custT="1"/>
      <dgm:spPr>
        <a:xfrm rot="5400000">
          <a:off x="3646363" y="-1044228"/>
          <a:ext cx="3191232" cy="6077497"/>
        </a:xfrm>
        <a:prstGeom prst="round2SameRect">
          <a:avLst/>
        </a:prstGeom>
        <a:solidFill>
          <a:srgbClr val="5B9BD5">
            <a:alpha val="90000"/>
            <a:tint val="40000"/>
            <a:hueOff val="0"/>
            <a:satOff val="0"/>
            <a:lumOff val="0"/>
            <a:alphaOff val="0"/>
          </a:srgbClr>
        </a:solidFill>
        <a:ln w="6350" cap="flat" cmpd="sng" algn="ctr">
          <a:solidFill>
            <a:srgbClr val="5B9BD5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ysClr val="window" lastClr="FFFFFF"/>
          </a:contourClr>
        </a:sp3d>
      </dgm:spPr>
      <dgm:t>
        <a:bodyPr/>
        <a:lstStyle/>
        <a:p>
          <a:pPr rtl="0">
            <a:lnSpc>
              <a:spcPct val="100000"/>
            </a:lnSpc>
            <a:spcBef>
              <a:spcPts val="600"/>
            </a:spcBef>
            <a:spcAft>
              <a:spcPts val="600"/>
            </a:spcAft>
            <a:buChar char="•"/>
          </a:pPr>
          <a:r>
            <a:rPr lang="pl-PL" sz="1600" b="0" i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effectLst/>
              <a:latin typeface="+mn-lt"/>
              <a:ea typeface="+mn-ea"/>
              <a:cs typeface="+mn-cs"/>
            </a:rPr>
            <a:t>przeznaczenie na dofinansowanie </a:t>
          </a:r>
          <a:r>
            <a:rPr lang="pl-PL" sz="1600" i="1" kern="1200" dirty="0">
              <a:effectLst/>
              <a:latin typeface="+mn-lt"/>
              <a:ea typeface="Times New Roman" panose="02020603050405020304" pitchFamily="18" charset="0"/>
            </a:rPr>
            <a:t>zadań o szczególnie ważnym dla JST znaczeniu społecznym lub gospodarczym, w tym także zadań o charakterze inwestycyjnym, </a:t>
          </a:r>
          <a:r>
            <a:rPr lang="pl-PL" sz="1600" b="0" i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effectLst/>
              <a:latin typeface="+mn-lt"/>
              <a:ea typeface="+mn-ea"/>
              <a:cs typeface="+mn-cs"/>
            </a:rPr>
            <a:t>  </a:t>
          </a:r>
        </a:p>
      </dgm:t>
    </dgm:pt>
    <dgm:pt modelId="{0EDE6729-658D-4254-9C60-7ACC472C21E3}" type="parTrans" cxnId="{B7566EDD-BF08-47B7-8F25-F2D43BD193C7}">
      <dgm:prSet/>
      <dgm:spPr/>
      <dgm:t>
        <a:bodyPr/>
        <a:lstStyle/>
        <a:p>
          <a:endParaRPr lang="pl-PL" sz="1400"/>
        </a:p>
      </dgm:t>
    </dgm:pt>
    <dgm:pt modelId="{EA551997-549E-4A9F-A49B-F5B34CD38B0E}" type="sibTrans" cxnId="{B7566EDD-BF08-47B7-8F25-F2D43BD193C7}">
      <dgm:prSet/>
      <dgm:spPr/>
      <dgm:t>
        <a:bodyPr/>
        <a:lstStyle/>
        <a:p>
          <a:endParaRPr lang="pl-PL" sz="1400"/>
        </a:p>
      </dgm:t>
    </dgm:pt>
    <dgm:pt modelId="{6ED712A8-481F-466A-BB93-A53B0A108A5E}">
      <dgm:prSet custT="1"/>
      <dgm:spPr>
        <a:xfrm rot="5400000">
          <a:off x="3646363" y="-1044228"/>
          <a:ext cx="3191232" cy="6077497"/>
        </a:xfrm>
        <a:prstGeom prst="round2SameRect">
          <a:avLst/>
        </a:prstGeom>
        <a:solidFill>
          <a:srgbClr val="5B9BD5">
            <a:alpha val="90000"/>
            <a:tint val="40000"/>
            <a:hueOff val="0"/>
            <a:satOff val="0"/>
            <a:lumOff val="0"/>
            <a:alphaOff val="0"/>
          </a:srgbClr>
        </a:solidFill>
        <a:ln w="6350" cap="flat" cmpd="sng" algn="ctr">
          <a:solidFill>
            <a:srgbClr val="5B9BD5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ysClr val="window" lastClr="FFFFFF"/>
          </a:contourClr>
        </a:sp3d>
      </dgm:spPr>
      <dgm:t>
        <a:bodyPr/>
        <a:lstStyle/>
        <a:p>
          <a:pPr rtl="0">
            <a:lnSpc>
              <a:spcPct val="100000"/>
            </a:lnSpc>
            <a:spcBef>
              <a:spcPts val="600"/>
            </a:spcBef>
            <a:spcAft>
              <a:spcPts val="600"/>
            </a:spcAft>
            <a:buChar char="•"/>
          </a:pPr>
          <a:r>
            <a:rPr lang="pl-PL" sz="1600" b="0" i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effectLst/>
              <a:latin typeface="+mn-lt"/>
              <a:ea typeface="+mn-ea"/>
              <a:cs typeface="+mn-cs"/>
            </a:rPr>
            <a:t>obszary wymagające dofinansowania w ramach rezerwy dochodów oraz środki na poszczególne obszary wskazywane przez Stronę Samorządową,</a:t>
          </a:r>
        </a:p>
      </dgm:t>
    </dgm:pt>
    <dgm:pt modelId="{3A255F9E-6267-4175-9F54-0EA57BC94F79}" type="parTrans" cxnId="{502769BB-DA2E-40F4-980F-EE92FC7E335B}">
      <dgm:prSet/>
      <dgm:spPr/>
      <dgm:t>
        <a:bodyPr/>
        <a:lstStyle/>
        <a:p>
          <a:endParaRPr lang="pl-PL" sz="1400"/>
        </a:p>
      </dgm:t>
    </dgm:pt>
    <dgm:pt modelId="{C09EF522-95D6-48E8-AF1E-04A92785A0BC}" type="sibTrans" cxnId="{502769BB-DA2E-40F4-980F-EE92FC7E335B}">
      <dgm:prSet/>
      <dgm:spPr/>
      <dgm:t>
        <a:bodyPr/>
        <a:lstStyle/>
        <a:p>
          <a:endParaRPr lang="pl-PL" sz="1400"/>
        </a:p>
      </dgm:t>
    </dgm:pt>
    <dgm:pt modelId="{2D13DAE6-33D6-40EA-81D7-4249D7B4EDF4}">
      <dgm:prSet custT="1"/>
      <dgm:spPr>
        <a:xfrm rot="5400000">
          <a:off x="3646363" y="-1044228"/>
          <a:ext cx="3191232" cy="6077497"/>
        </a:xfrm>
        <a:solidFill>
          <a:srgbClr val="5B9BD5">
            <a:alpha val="90000"/>
            <a:tint val="40000"/>
            <a:hueOff val="0"/>
            <a:satOff val="0"/>
            <a:lumOff val="0"/>
            <a:alphaOff val="0"/>
          </a:srgbClr>
        </a:solidFill>
        <a:ln w="6350" cap="flat" cmpd="sng" algn="ctr">
          <a:solidFill>
            <a:srgbClr val="5B9BD5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ysClr val="window" lastClr="FFFFFF"/>
          </a:contourClr>
        </a:sp3d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pl-PL" sz="1600" b="0" i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effectLst/>
              <a:latin typeface="+mn-lt"/>
              <a:ea typeface="+mn-ea"/>
              <a:cs typeface="+mn-cs"/>
            </a:rPr>
            <a:t>jeśli Strona Samorządowa nie przedstawi jednolitych wytycznych podziału rezerwy dochodów to z mocy ustawy rezerwa zostanie podzielona na zadania z zakresu oświaty,</a:t>
          </a:r>
        </a:p>
      </dgm:t>
    </dgm:pt>
    <dgm:pt modelId="{DC57DE71-DA85-4DC7-A663-E96C7BC79CC7}" type="parTrans" cxnId="{1DA25EB7-939C-4B6B-8AB1-123A28167A98}">
      <dgm:prSet/>
      <dgm:spPr/>
      <dgm:t>
        <a:bodyPr/>
        <a:lstStyle/>
        <a:p>
          <a:endParaRPr lang="pl-PL"/>
        </a:p>
      </dgm:t>
    </dgm:pt>
    <dgm:pt modelId="{EBA8777D-C43D-4FE0-B7B0-CF50E0BA437E}" type="sibTrans" cxnId="{1DA25EB7-939C-4B6B-8AB1-123A28167A98}">
      <dgm:prSet/>
      <dgm:spPr/>
      <dgm:t>
        <a:bodyPr/>
        <a:lstStyle/>
        <a:p>
          <a:endParaRPr lang="pl-PL"/>
        </a:p>
      </dgm:t>
    </dgm:pt>
    <dgm:pt modelId="{EE1C678D-A877-4046-86FC-73E1752DD7F6}">
      <dgm:prSet custT="1"/>
      <dgm:spPr>
        <a:xfrm rot="5400000">
          <a:off x="3646363" y="-1044228"/>
          <a:ext cx="3191232" cy="6077497"/>
        </a:xfrm>
        <a:solidFill>
          <a:srgbClr val="5B9BD5">
            <a:alpha val="90000"/>
            <a:tint val="40000"/>
            <a:hueOff val="0"/>
            <a:satOff val="0"/>
            <a:lumOff val="0"/>
            <a:alphaOff val="0"/>
          </a:srgbClr>
        </a:solidFill>
        <a:ln w="6350" cap="flat" cmpd="sng" algn="ctr">
          <a:solidFill>
            <a:srgbClr val="5B9BD5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ysClr val="window" lastClr="FFFFFF"/>
          </a:contourClr>
        </a:sp3d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pl-PL" sz="1600" i="1" kern="1200" dirty="0">
              <a:latin typeface="+mn-lt"/>
            </a:rPr>
            <a:t>20% środków rezerwy przeznaczone na dofinansowanie zadań, których nie można przewidzieć przed rozpoczęciem roku budżetowego. Tą pulą dysponowałby MF. </a:t>
          </a:r>
          <a:endParaRPr lang="pl-PL" sz="1600" b="0" i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effectLst/>
            <a:latin typeface="+mn-lt"/>
            <a:ea typeface="+mn-ea"/>
            <a:cs typeface="+mn-cs"/>
          </a:endParaRPr>
        </a:p>
      </dgm:t>
    </dgm:pt>
    <dgm:pt modelId="{D8F04BD6-7465-4A56-9736-61BA138EC271}" type="parTrans" cxnId="{7CA7B3E6-FE7B-4010-BC52-B33593DFE7CF}">
      <dgm:prSet/>
      <dgm:spPr/>
      <dgm:t>
        <a:bodyPr/>
        <a:lstStyle/>
        <a:p>
          <a:endParaRPr lang="pl-PL"/>
        </a:p>
      </dgm:t>
    </dgm:pt>
    <dgm:pt modelId="{21B86463-5352-4AE6-9CB0-AFF68D513B9C}" type="sibTrans" cxnId="{7CA7B3E6-FE7B-4010-BC52-B33593DFE7CF}">
      <dgm:prSet/>
      <dgm:spPr/>
      <dgm:t>
        <a:bodyPr/>
        <a:lstStyle/>
        <a:p>
          <a:endParaRPr lang="pl-PL"/>
        </a:p>
      </dgm:t>
    </dgm:pt>
    <dgm:pt modelId="{312415AF-78F2-4361-80E3-D77FA707473D}" type="pres">
      <dgm:prSet presAssocID="{014EB158-EE47-4169-A841-3B00AC06FD2C}" presName="Name0" presStyleCnt="0">
        <dgm:presLayoutVars>
          <dgm:dir/>
          <dgm:animLvl val="lvl"/>
          <dgm:resizeHandles val="exact"/>
        </dgm:presLayoutVars>
      </dgm:prSet>
      <dgm:spPr/>
    </dgm:pt>
    <dgm:pt modelId="{5CB3CF78-7C1A-4FA3-84CF-D02E2D33D4DE}" type="pres">
      <dgm:prSet presAssocID="{9F2921F7-D66E-4F47-910F-B6A03750719A}" presName="linNode" presStyleCnt="0"/>
      <dgm:spPr/>
    </dgm:pt>
    <dgm:pt modelId="{C8254E74-EAAF-433A-AFBF-956C5FC117C8}" type="pres">
      <dgm:prSet presAssocID="{9F2921F7-D66E-4F47-910F-B6A03750719A}" presName="parentText" presStyleLbl="node1" presStyleIdx="0" presStyleCnt="1" custScaleX="78744" custLinFactNeighborX="-270" custLinFactNeighborY="1011">
        <dgm:presLayoutVars>
          <dgm:chMax val="1"/>
          <dgm:bulletEnabled val="1"/>
        </dgm:presLayoutVars>
      </dgm:prSet>
      <dgm:spPr/>
    </dgm:pt>
    <dgm:pt modelId="{EA45CF5D-2814-43B9-9BEC-EF9FE856159E}" type="pres">
      <dgm:prSet presAssocID="{9F2921F7-D66E-4F47-910F-B6A03750719A}" presName="descendantText" presStyleLbl="alignAccFollowNode1" presStyleIdx="0" presStyleCnt="1" custScaleX="122192" custScaleY="105258" custLinFactNeighborX="7" custLinFactNeighborY="879">
        <dgm:presLayoutVars>
          <dgm:bulletEnabled val="1"/>
        </dgm:presLayoutVars>
      </dgm:prSet>
      <dgm:spPr>
        <a:prstGeom prst="round2SameRect">
          <a:avLst/>
        </a:prstGeom>
      </dgm:spPr>
    </dgm:pt>
  </dgm:ptLst>
  <dgm:cxnLst>
    <dgm:cxn modelId="{41D38228-4329-4C8E-805F-6CAB5CFAA9F1}" type="presOf" srcId="{12A380EE-7B61-4C2E-B405-4BB8DE55760C}" destId="{EA45CF5D-2814-43B9-9BEC-EF9FE856159E}" srcOrd="0" destOrd="1" presId="urn:microsoft.com/office/officeart/2005/8/layout/vList5"/>
    <dgm:cxn modelId="{66549F31-B82D-46A6-B88B-03E0DB949816}" type="presOf" srcId="{EE1C678D-A877-4046-86FC-73E1752DD7F6}" destId="{EA45CF5D-2814-43B9-9BEC-EF9FE856159E}" srcOrd="0" destOrd="4" presId="urn:microsoft.com/office/officeart/2005/8/layout/vList5"/>
    <dgm:cxn modelId="{0BB6CF40-5772-496D-85F0-897A7CADA4E1}" type="presOf" srcId="{014EB158-EE47-4169-A841-3B00AC06FD2C}" destId="{312415AF-78F2-4361-80E3-D77FA707473D}" srcOrd="0" destOrd="0" presId="urn:microsoft.com/office/officeart/2005/8/layout/vList5"/>
    <dgm:cxn modelId="{4652B163-D29E-4D92-BFD4-2A23A01B9DB8}" type="presOf" srcId="{9F2921F7-D66E-4F47-910F-B6A03750719A}" destId="{C8254E74-EAAF-433A-AFBF-956C5FC117C8}" srcOrd="0" destOrd="0" presId="urn:microsoft.com/office/officeart/2005/8/layout/vList5"/>
    <dgm:cxn modelId="{C062556E-9BC4-4E07-B011-832089D2B6D4}" srcId="{014EB158-EE47-4169-A841-3B00AC06FD2C}" destId="{9F2921F7-D66E-4F47-910F-B6A03750719A}" srcOrd="0" destOrd="0" parTransId="{A03E86D8-1A2F-4D0B-84D7-B50BD12871EC}" sibTransId="{FC89EEF6-E0EC-483D-87CA-BAA073E1EFE2}"/>
    <dgm:cxn modelId="{1AD33C93-7085-42F9-AC06-601BFFDE60D4}" srcId="{9F2921F7-D66E-4F47-910F-B6A03750719A}" destId="{45194AB5-F354-4F91-915A-A778B809486D}" srcOrd="0" destOrd="0" parTransId="{D004C4C9-A7D5-47E0-B45B-043FBFA27806}" sibTransId="{46EE8E25-8F26-42AF-ACE1-76ECE2BB1532}"/>
    <dgm:cxn modelId="{358C7A95-A3A8-436E-A46E-6B0977FAA5F4}" type="presOf" srcId="{45194AB5-F354-4F91-915A-A778B809486D}" destId="{EA45CF5D-2814-43B9-9BEC-EF9FE856159E}" srcOrd="0" destOrd="0" presId="urn:microsoft.com/office/officeart/2005/8/layout/vList5"/>
    <dgm:cxn modelId="{2DEAAD95-D56B-4F12-A716-E6572A467B46}" type="presOf" srcId="{6ED712A8-481F-466A-BB93-A53B0A108A5E}" destId="{EA45CF5D-2814-43B9-9BEC-EF9FE856159E}" srcOrd="0" destOrd="2" presId="urn:microsoft.com/office/officeart/2005/8/layout/vList5"/>
    <dgm:cxn modelId="{1DA25EB7-939C-4B6B-8AB1-123A28167A98}" srcId="{9F2921F7-D66E-4F47-910F-B6A03750719A}" destId="{2D13DAE6-33D6-40EA-81D7-4249D7B4EDF4}" srcOrd="3" destOrd="0" parTransId="{DC57DE71-DA85-4DC7-A663-E96C7BC79CC7}" sibTransId="{EBA8777D-C43D-4FE0-B7B0-CF50E0BA437E}"/>
    <dgm:cxn modelId="{502769BB-DA2E-40F4-980F-EE92FC7E335B}" srcId="{9F2921F7-D66E-4F47-910F-B6A03750719A}" destId="{6ED712A8-481F-466A-BB93-A53B0A108A5E}" srcOrd="2" destOrd="0" parTransId="{3A255F9E-6267-4175-9F54-0EA57BC94F79}" sibTransId="{C09EF522-95D6-48E8-AF1E-04A92785A0BC}"/>
    <dgm:cxn modelId="{C874B4CF-556B-4290-AFD8-90DDAD20E8AB}" type="presOf" srcId="{2D13DAE6-33D6-40EA-81D7-4249D7B4EDF4}" destId="{EA45CF5D-2814-43B9-9BEC-EF9FE856159E}" srcOrd="0" destOrd="3" presId="urn:microsoft.com/office/officeart/2005/8/layout/vList5"/>
    <dgm:cxn modelId="{B7566EDD-BF08-47B7-8F25-F2D43BD193C7}" srcId="{9F2921F7-D66E-4F47-910F-B6A03750719A}" destId="{12A380EE-7B61-4C2E-B405-4BB8DE55760C}" srcOrd="1" destOrd="0" parTransId="{0EDE6729-658D-4254-9C60-7ACC472C21E3}" sibTransId="{EA551997-549E-4A9F-A49B-F5B34CD38B0E}"/>
    <dgm:cxn modelId="{7CA7B3E6-FE7B-4010-BC52-B33593DFE7CF}" srcId="{9F2921F7-D66E-4F47-910F-B6A03750719A}" destId="{EE1C678D-A877-4046-86FC-73E1752DD7F6}" srcOrd="4" destOrd="0" parTransId="{D8F04BD6-7465-4A56-9736-61BA138EC271}" sibTransId="{21B86463-5352-4AE6-9CB0-AFF68D513B9C}"/>
    <dgm:cxn modelId="{4E93E886-3DF2-40E0-955C-C89EE7C7D44C}" type="presParOf" srcId="{312415AF-78F2-4361-80E3-D77FA707473D}" destId="{5CB3CF78-7C1A-4FA3-84CF-D02E2D33D4DE}" srcOrd="0" destOrd="0" presId="urn:microsoft.com/office/officeart/2005/8/layout/vList5"/>
    <dgm:cxn modelId="{16C2E241-7857-4135-B5B5-3E3B25F0438C}" type="presParOf" srcId="{5CB3CF78-7C1A-4FA3-84CF-D02E2D33D4DE}" destId="{C8254E74-EAAF-433A-AFBF-956C5FC117C8}" srcOrd="0" destOrd="0" presId="urn:microsoft.com/office/officeart/2005/8/layout/vList5"/>
    <dgm:cxn modelId="{EB009BD4-6D8E-45CF-AE29-451FB960E190}" type="presParOf" srcId="{5CB3CF78-7C1A-4FA3-84CF-D02E2D33D4DE}" destId="{EA45CF5D-2814-43B9-9BEC-EF9FE856159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95F0CE-C4D3-4F43-A8A5-ABD5E653E831}">
      <dsp:nvSpPr>
        <dsp:cNvPr id="0" name=""/>
        <dsp:cNvSpPr/>
      </dsp:nvSpPr>
      <dsp:spPr>
        <a:xfrm>
          <a:off x="0" y="1174"/>
          <a:ext cx="10328696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85E2C5E-ABE8-4CA5-B582-559F76D8F87D}">
      <dsp:nvSpPr>
        <dsp:cNvPr id="0" name=""/>
        <dsp:cNvSpPr/>
      </dsp:nvSpPr>
      <dsp:spPr>
        <a:xfrm>
          <a:off x="19811" y="0"/>
          <a:ext cx="10289098" cy="8539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Odseparowanie, uniezależnienie budżetów samorządowych od wpływu zmian podatkowych w PIT i CIT</a:t>
          </a:r>
          <a:endParaRPr lang="pl-PL" sz="2000" b="1" kern="1200" dirty="0"/>
        </a:p>
      </dsp:txBody>
      <dsp:txXfrm>
        <a:off x="19811" y="0"/>
        <a:ext cx="10289098" cy="853990"/>
      </dsp:txXfrm>
    </dsp:sp>
    <dsp:sp modelId="{BEBD44EE-19C3-4BD1-A104-1AFB4DEC3DEE}">
      <dsp:nvSpPr>
        <dsp:cNvPr id="0" name=""/>
        <dsp:cNvSpPr/>
      </dsp:nvSpPr>
      <dsp:spPr>
        <a:xfrm>
          <a:off x="0" y="855165"/>
          <a:ext cx="10328696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1B5BA13-6CC9-4C5F-AF15-4353B7F6924A}">
      <dsp:nvSpPr>
        <dsp:cNvPr id="0" name=""/>
        <dsp:cNvSpPr/>
      </dsp:nvSpPr>
      <dsp:spPr>
        <a:xfrm>
          <a:off x="10086" y="852003"/>
          <a:ext cx="10318609" cy="21309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Zapewnienie lepszej alokacji środków publicznych </a:t>
          </a:r>
        </a:p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 - oparcie zasilenia finansowego JST na zwiększonych dochodach własnych wynikających z bazy podatkowej PIT i CIT. Subwencja ogólna będzie mieć charakter uzupełniający a nie dominujący;</a:t>
          </a:r>
        </a:p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 - precyzyjny, algorytmiczny system ustalania dochodów JST, kalkulowany na kategorie JST, w tym na wydzielone w odrębną kategorię miasta na prawach powiatu oraz uwzględniający m.in. potrzeby ekologiczne czy zróżnicowane potrzeby wydatkowe JST (oparte na obiektywnych parametrach  wg. metody wypracowanej przez MF z Bankiem Światowym);</a:t>
          </a:r>
        </a:p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 - wpływ Strony samorządowej na podział środków</a:t>
          </a:r>
          <a:endParaRPr lang="pl-PL" sz="2000" b="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6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8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8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Wzmocnienie finansów JST </a:t>
          </a:r>
        </a:p>
      </dsp:txBody>
      <dsp:txXfrm>
        <a:off x="10086" y="852003"/>
        <a:ext cx="10318609" cy="2130946"/>
      </dsp:txXfrm>
    </dsp:sp>
    <dsp:sp modelId="{6BFB87BD-FA47-463D-9ED2-D63FFDC47F1B}">
      <dsp:nvSpPr>
        <dsp:cNvPr id="0" name=""/>
        <dsp:cNvSpPr/>
      </dsp:nvSpPr>
      <dsp:spPr>
        <a:xfrm>
          <a:off x="0" y="2986111"/>
          <a:ext cx="10328696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9EE6F9B-CEAB-4D10-B643-9122620B70F8}">
      <dsp:nvSpPr>
        <dsp:cNvPr id="0" name=""/>
        <dsp:cNvSpPr/>
      </dsp:nvSpPr>
      <dsp:spPr>
        <a:xfrm>
          <a:off x="0" y="2986111"/>
          <a:ext cx="10318609" cy="690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20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sp:txBody>
      <dsp:txXfrm>
        <a:off x="0" y="2986111"/>
        <a:ext cx="10318609" cy="690927"/>
      </dsp:txXfrm>
    </dsp:sp>
    <dsp:sp modelId="{8A4FE46C-554C-41E8-A3F3-F35D8F5EF38B}">
      <dsp:nvSpPr>
        <dsp:cNvPr id="0" name=""/>
        <dsp:cNvSpPr/>
      </dsp:nvSpPr>
      <dsp:spPr>
        <a:xfrm>
          <a:off x="0" y="3693601"/>
          <a:ext cx="10328696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09AF46B-9FED-4C53-BCEB-BB96B60636A9}">
      <dsp:nvSpPr>
        <dsp:cNvPr id="0" name=""/>
        <dsp:cNvSpPr/>
      </dsp:nvSpPr>
      <dsp:spPr>
        <a:xfrm>
          <a:off x="0" y="3677038"/>
          <a:ext cx="10328696" cy="28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20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sp:txBody>
      <dsp:txXfrm>
        <a:off x="0" y="3677038"/>
        <a:ext cx="10328696" cy="28862"/>
      </dsp:txXfrm>
    </dsp:sp>
    <dsp:sp modelId="{747A0573-49CE-406B-918A-9EC593205464}">
      <dsp:nvSpPr>
        <dsp:cNvPr id="0" name=""/>
        <dsp:cNvSpPr/>
      </dsp:nvSpPr>
      <dsp:spPr>
        <a:xfrm>
          <a:off x="0" y="3705900"/>
          <a:ext cx="10328696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0BDE79F-3F4A-4CED-8496-E9CE98889B85}">
      <dsp:nvSpPr>
        <dsp:cNvPr id="0" name=""/>
        <dsp:cNvSpPr/>
      </dsp:nvSpPr>
      <dsp:spPr>
        <a:xfrm flipV="1">
          <a:off x="0" y="3705900"/>
          <a:ext cx="10318609" cy="347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20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sp:txBody>
      <dsp:txXfrm rot="10800000">
        <a:off x="0" y="3705900"/>
        <a:ext cx="10318609" cy="3478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290471-6062-46E7-B36A-70DE3FFE12C8}">
      <dsp:nvSpPr>
        <dsp:cNvPr id="0" name=""/>
        <dsp:cNvSpPr/>
      </dsp:nvSpPr>
      <dsp:spPr>
        <a:xfrm>
          <a:off x="0" y="1406"/>
          <a:ext cx="1029714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16A8E87-7C9F-4148-9972-BABE6B16FCE2}">
      <dsp:nvSpPr>
        <dsp:cNvPr id="0" name=""/>
        <dsp:cNvSpPr/>
      </dsp:nvSpPr>
      <dsp:spPr>
        <a:xfrm>
          <a:off x="0" y="1406"/>
          <a:ext cx="10297144" cy="9591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b="1" kern="1200" dirty="0"/>
            <a:t>ustabilizowanie i uniezależnienie dochodów  JST od zmian w systemie podatkowym (np. ulgi i zwolnienia podatkowe, zmiany stawek czy ew. podwyższenie kwoty wolnej od podatku)</a:t>
          </a:r>
        </a:p>
      </dsp:txBody>
      <dsp:txXfrm>
        <a:off x="0" y="1406"/>
        <a:ext cx="10297144" cy="959169"/>
      </dsp:txXfrm>
    </dsp:sp>
    <dsp:sp modelId="{3D66A126-DE12-4BF5-B216-4F3B1923130A}">
      <dsp:nvSpPr>
        <dsp:cNvPr id="0" name=""/>
        <dsp:cNvSpPr/>
      </dsp:nvSpPr>
      <dsp:spPr>
        <a:xfrm>
          <a:off x="0" y="960575"/>
          <a:ext cx="10297144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41E3DF9-BA7A-43EE-881F-C05AC5BF70D3}">
      <dsp:nvSpPr>
        <dsp:cNvPr id="0" name=""/>
        <dsp:cNvSpPr/>
      </dsp:nvSpPr>
      <dsp:spPr>
        <a:xfrm>
          <a:off x="0" y="960575"/>
          <a:ext cx="10297144" cy="9591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b="1" kern="1200" dirty="0"/>
            <a:t>zwiększenie motywacji JST do wspierania rozwoju gospodarczego na swoim terenie, bo im większe dochody podatników na terenie danej jednostki tym wyższe dochody z PIT/CIT </a:t>
          </a:r>
        </a:p>
      </dsp:txBody>
      <dsp:txXfrm>
        <a:off x="0" y="960575"/>
        <a:ext cx="10297144" cy="959169"/>
      </dsp:txXfrm>
    </dsp:sp>
    <dsp:sp modelId="{F7DD1C7C-BB6B-4F44-8FE2-1201AF09A116}">
      <dsp:nvSpPr>
        <dsp:cNvPr id="0" name=""/>
        <dsp:cNvSpPr/>
      </dsp:nvSpPr>
      <dsp:spPr>
        <a:xfrm>
          <a:off x="0" y="1919744"/>
          <a:ext cx="10297144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664558D-3BC0-4294-8A5F-A6C6B35FD9C1}">
      <dsp:nvSpPr>
        <dsp:cNvPr id="0" name=""/>
        <dsp:cNvSpPr/>
      </dsp:nvSpPr>
      <dsp:spPr>
        <a:xfrm>
          <a:off x="0" y="1919744"/>
          <a:ext cx="10297144" cy="9591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wyeliminowanie negatywnych skutków dla dochodów JST wynikających ze zmiany formy opodatkowania przez podatników tj. przechodzenia na podatek ryczałtowy</a:t>
          </a:r>
          <a:endParaRPr lang="pl-PL" sz="1800" b="1" kern="1200" dirty="0"/>
        </a:p>
      </dsp:txBody>
      <dsp:txXfrm>
        <a:off x="0" y="1919744"/>
        <a:ext cx="10297144" cy="9591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5ECBE7-931F-453B-AE3A-AA701DA13F0B}">
      <dsp:nvSpPr>
        <dsp:cNvPr id="0" name=""/>
        <dsp:cNvSpPr/>
      </dsp:nvSpPr>
      <dsp:spPr>
        <a:xfrm>
          <a:off x="3722129" y="823654"/>
          <a:ext cx="3853005" cy="516413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schemeClr val="bg1">
                  <a:lumMod val="95000"/>
                </a:schemeClr>
              </a:solidFill>
              <a:effectLst/>
            </a:rPr>
            <a:t>Kategorie JST: </a:t>
          </a:r>
        </a:p>
      </dsp:txBody>
      <dsp:txXfrm>
        <a:off x="3737254" y="838779"/>
        <a:ext cx="3822755" cy="486163"/>
      </dsp:txXfrm>
    </dsp:sp>
    <dsp:sp modelId="{3A2B9964-F9C4-4673-A0E6-C17B369FDE35}">
      <dsp:nvSpPr>
        <dsp:cNvPr id="0" name=""/>
        <dsp:cNvSpPr/>
      </dsp:nvSpPr>
      <dsp:spPr>
        <a:xfrm>
          <a:off x="1127629" y="1340068"/>
          <a:ext cx="4521003" cy="600167"/>
        </a:xfrm>
        <a:custGeom>
          <a:avLst/>
          <a:gdLst/>
          <a:ahLst/>
          <a:cxnLst/>
          <a:rect l="0" t="0" r="0" b="0"/>
          <a:pathLst>
            <a:path>
              <a:moveTo>
                <a:pt x="4521003" y="0"/>
              </a:moveTo>
              <a:lnTo>
                <a:pt x="4521003" y="300083"/>
              </a:lnTo>
              <a:lnTo>
                <a:pt x="0" y="300083"/>
              </a:lnTo>
              <a:lnTo>
                <a:pt x="0" y="600167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</dsp:sp>
    <dsp:sp modelId="{4D6CA7AD-A542-4897-B1F7-65F81DDFEE27}">
      <dsp:nvSpPr>
        <dsp:cNvPr id="0" name=""/>
        <dsp:cNvSpPr/>
      </dsp:nvSpPr>
      <dsp:spPr>
        <a:xfrm>
          <a:off x="2315" y="1940235"/>
          <a:ext cx="2250627" cy="1500418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prstClr val="white">
                  <a:lumMod val="95000"/>
                </a:prstClr>
              </a:solidFill>
              <a:effectLst/>
              <a:latin typeface="Calibri" panose="020F0502020204030204"/>
              <a:ea typeface="+mn-ea"/>
              <a:cs typeface="+mn-cs"/>
            </a:rPr>
            <a:t>województwa</a:t>
          </a:r>
        </a:p>
      </dsp:txBody>
      <dsp:txXfrm>
        <a:off x="46261" y="1984181"/>
        <a:ext cx="2162735" cy="1412526"/>
      </dsp:txXfrm>
    </dsp:sp>
    <dsp:sp modelId="{DA163731-AA5E-4DBD-A8DF-5DDC60CB7306}">
      <dsp:nvSpPr>
        <dsp:cNvPr id="0" name=""/>
        <dsp:cNvSpPr/>
      </dsp:nvSpPr>
      <dsp:spPr>
        <a:xfrm>
          <a:off x="4053444" y="1340068"/>
          <a:ext cx="1595188" cy="600167"/>
        </a:xfrm>
        <a:custGeom>
          <a:avLst/>
          <a:gdLst/>
          <a:ahLst/>
          <a:cxnLst/>
          <a:rect l="0" t="0" r="0" b="0"/>
          <a:pathLst>
            <a:path>
              <a:moveTo>
                <a:pt x="1595188" y="0"/>
              </a:moveTo>
              <a:lnTo>
                <a:pt x="1595188" y="300083"/>
              </a:lnTo>
              <a:lnTo>
                <a:pt x="0" y="300083"/>
              </a:lnTo>
              <a:lnTo>
                <a:pt x="0" y="600167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</dsp:sp>
    <dsp:sp modelId="{239F5ABE-4EE5-44DE-B63D-29C80E1EBA73}">
      <dsp:nvSpPr>
        <dsp:cNvPr id="0" name=""/>
        <dsp:cNvSpPr/>
      </dsp:nvSpPr>
      <dsp:spPr>
        <a:xfrm>
          <a:off x="2928130" y="1940235"/>
          <a:ext cx="2250627" cy="1500418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prstClr val="white">
                  <a:lumMod val="95000"/>
                </a:prstClr>
              </a:solidFill>
              <a:effectLst/>
              <a:latin typeface="Calibri" panose="020F0502020204030204"/>
              <a:ea typeface="+mn-ea"/>
              <a:cs typeface="+mn-cs"/>
            </a:rPr>
            <a:t>powiaty</a:t>
          </a:r>
        </a:p>
      </dsp:txBody>
      <dsp:txXfrm>
        <a:off x="2972076" y="1984181"/>
        <a:ext cx="2162735" cy="1412526"/>
      </dsp:txXfrm>
    </dsp:sp>
    <dsp:sp modelId="{43BF8C4B-6251-4FE6-A1DB-3DCE39B10935}">
      <dsp:nvSpPr>
        <dsp:cNvPr id="0" name=""/>
        <dsp:cNvSpPr/>
      </dsp:nvSpPr>
      <dsp:spPr>
        <a:xfrm>
          <a:off x="5648632" y="1340068"/>
          <a:ext cx="1330626" cy="6001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0083"/>
              </a:lnTo>
              <a:lnTo>
                <a:pt x="1330626" y="300083"/>
              </a:lnTo>
              <a:lnTo>
                <a:pt x="1330626" y="600167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</dsp:sp>
    <dsp:sp modelId="{3F918DFE-3A98-4DBD-9480-212D087F586D}">
      <dsp:nvSpPr>
        <dsp:cNvPr id="0" name=""/>
        <dsp:cNvSpPr/>
      </dsp:nvSpPr>
      <dsp:spPr>
        <a:xfrm>
          <a:off x="5853945" y="1940235"/>
          <a:ext cx="2250627" cy="1500418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prstClr val="white">
                  <a:lumMod val="95000"/>
                </a:prstClr>
              </a:solidFill>
              <a:effectLst/>
              <a:latin typeface="Calibri" panose="020F0502020204030204"/>
              <a:ea typeface="+mn-ea"/>
              <a:cs typeface="+mn-cs"/>
            </a:rPr>
            <a:t>miasta na prawach powiatu</a:t>
          </a:r>
        </a:p>
      </dsp:txBody>
      <dsp:txXfrm>
        <a:off x="5897891" y="1984181"/>
        <a:ext cx="2162735" cy="1412526"/>
      </dsp:txXfrm>
    </dsp:sp>
    <dsp:sp modelId="{EFE6D673-25B0-4ABE-8525-997A42C10F23}">
      <dsp:nvSpPr>
        <dsp:cNvPr id="0" name=""/>
        <dsp:cNvSpPr/>
      </dsp:nvSpPr>
      <dsp:spPr>
        <a:xfrm>
          <a:off x="5648632" y="1340068"/>
          <a:ext cx="4353950" cy="6428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1419"/>
              </a:lnTo>
              <a:lnTo>
                <a:pt x="4353950" y="321419"/>
              </a:lnTo>
              <a:lnTo>
                <a:pt x="4353950" y="642839"/>
              </a:lnTo>
            </a:path>
          </a:pathLst>
        </a:cu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</dsp:sp>
    <dsp:sp modelId="{F9699496-D5A0-4D69-83D6-737A38AF0D20}">
      <dsp:nvSpPr>
        <dsp:cNvPr id="0" name=""/>
        <dsp:cNvSpPr/>
      </dsp:nvSpPr>
      <dsp:spPr>
        <a:xfrm>
          <a:off x="8744988" y="1982907"/>
          <a:ext cx="2515188" cy="1399454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prstClr val="white">
                  <a:lumMod val="95000"/>
                </a:prstClr>
              </a:solidFill>
              <a:effectLst/>
              <a:latin typeface="Calibri" panose="020F0502020204030204"/>
              <a:ea typeface="+mn-ea"/>
              <a:cs typeface="+mn-cs"/>
            </a:rPr>
            <a:t>gminy</a:t>
          </a:r>
        </a:p>
      </dsp:txBody>
      <dsp:txXfrm>
        <a:off x="8785977" y="2023896"/>
        <a:ext cx="2433210" cy="13174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96A56E-1652-4FA8-B98F-69988A20FD27}">
      <dsp:nvSpPr>
        <dsp:cNvPr id="0" name=""/>
        <dsp:cNvSpPr/>
      </dsp:nvSpPr>
      <dsp:spPr>
        <a:xfrm>
          <a:off x="0" y="529149"/>
          <a:ext cx="11089232" cy="3071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0648" tIns="1353820" rIns="860648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2400" b="1" kern="1200" dirty="0"/>
            <a:t>ekologicznych</a:t>
          </a:r>
          <a:endParaRPr lang="pl-PL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2400" b="1" kern="1200" dirty="0"/>
            <a:t>wyrównawczych</a:t>
          </a:r>
          <a:endParaRPr lang="pl-PL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2400" b="1" kern="1200" dirty="0"/>
            <a:t>oświatowych</a:t>
          </a:r>
          <a:endParaRPr lang="pl-PL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2400" b="1" kern="1200" dirty="0"/>
            <a:t>rozwojowych</a:t>
          </a:r>
          <a:endParaRPr lang="pl-PL" sz="2400" kern="1200" dirty="0"/>
        </a:p>
      </dsp:txBody>
      <dsp:txXfrm>
        <a:off x="0" y="529149"/>
        <a:ext cx="11089232" cy="3071250"/>
      </dsp:txXfrm>
    </dsp:sp>
    <dsp:sp modelId="{8C48C6AD-2837-45B6-B9E2-A9DB207D250F}">
      <dsp:nvSpPr>
        <dsp:cNvPr id="0" name=""/>
        <dsp:cNvSpPr/>
      </dsp:nvSpPr>
      <dsp:spPr>
        <a:xfrm>
          <a:off x="554461" y="66919"/>
          <a:ext cx="7762462" cy="13547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3403" tIns="0" rIns="293403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3000" b="1" kern="1200" dirty="0"/>
            <a:t>Potrzeby finansowe JST to suma potrzeb</a:t>
          </a:r>
          <a:r>
            <a:rPr lang="pl-PL" sz="3000" kern="1200" dirty="0"/>
            <a:t>:</a:t>
          </a:r>
        </a:p>
      </dsp:txBody>
      <dsp:txXfrm>
        <a:off x="620593" y="133051"/>
        <a:ext cx="7630198" cy="122244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1BDDBB-B897-4A02-B105-B866622FA466}">
      <dsp:nvSpPr>
        <dsp:cNvPr id="0" name=""/>
        <dsp:cNvSpPr/>
      </dsp:nvSpPr>
      <dsp:spPr>
        <a:xfrm rot="21300000">
          <a:off x="2544015" y="1082698"/>
          <a:ext cx="6217224" cy="543936"/>
        </a:xfrm>
        <a:prstGeom prst="mathMinus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5212C0-8B9C-430F-974C-B5F1F7155DF8}">
      <dsp:nvSpPr>
        <dsp:cNvPr id="0" name=""/>
        <dsp:cNvSpPr/>
      </dsp:nvSpPr>
      <dsp:spPr>
        <a:xfrm>
          <a:off x="1356630" y="135466"/>
          <a:ext cx="3391576" cy="1083733"/>
        </a:xfrm>
        <a:prstGeom prst="downArrow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8297B96-3DAB-41E7-8ABF-6EBD1A1EC54B}">
      <dsp:nvSpPr>
        <dsp:cNvPr id="0" name=""/>
        <dsp:cNvSpPr/>
      </dsp:nvSpPr>
      <dsp:spPr>
        <a:xfrm>
          <a:off x="4632984" y="0"/>
          <a:ext cx="6672271" cy="1137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b="1" i="1" kern="1200" dirty="0">
              <a:solidFill>
                <a:schemeClr val="accent2">
                  <a:lumMod val="50000"/>
                </a:schemeClr>
              </a:solidFill>
            </a:rPr>
            <a:t>Indywidualny wskaźnik zamożności </a:t>
          </a:r>
          <a:r>
            <a:rPr lang="pl-PL" sz="1600" kern="1200" dirty="0">
              <a:solidFill>
                <a:schemeClr val="accent2">
                  <a:lumMod val="50000"/>
                </a:schemeClr>
              </a:solidFill>
            </a:rPr>
            <a:t>jednostki ustala się dzieląc sumę podstawowych dochodów podatkowych danej jednostki przez </a:t>
          </a:r>
          <a:r>
            <a:rPr lang="pl-PL" sz="1600" b="1" u="sng" kern="1200" dirty="0">
              <a:solidFill>
                <a:schemeClr val="accent2">
                  <a:lumMod val="50000"/>
                </a:schemeClr>
              </a:solidFill>
            </a:rPr>
            <a:t>przeliczeniową liczbę jej mieszkańców</a:t>
          </a:r>
          <a:endParaRPr lang="pl-PL" sz="16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632984" y="0"/>
        <a:ext cx="6672271" cy="1137920"/>
      </dsp:txXfrm>
    </dsp:sp>
    <dsp:sp modelId="{C90FABB5-1875-46D1-B410-F153746197B9}">
      <dsp:nvSpPr>
        <dsp:cNvPr id="0" name=""/>
        <dsp:cNvSpPr/>
      </dsp:nvSpPr>
      <dsp:spPr>
        <a:xfrm>
          <a:off x="6557048" y="1490133"/>
          <a:ext cx="3391576" cy="1083733"/>
        </a:xfrm>
        <a:prstGeom prst="upArrow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19CE01-290A-4835-A863-6AA3C113E62A}">
      <dsp:nvSpPr>
        <dsp:cNvPr id="0" name=""/>
        <dsp:cNvSpPr/>
      </dsp:nvSpPr>
      <dsp:spPr>
        <a:xfrm>
          <a:off x="324035" y="1571413"/>
          <a:ext cx="6361187" cy="1137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b="1" i="1" kern="1200" dirty="0">
              <a:solidFill>
                <a:schemeClr val="accent6">
                  <a:lumMod val="50000"/>
                </a:schemeClr>
              </a:solidFill>
            </a:rPr>
            <a:t>Wskaźnik zamożności danej kategorii JST </a:t>
          </a:r>
          <a:r>
            <a:rPr lang="pl-PL" sz="1600" kern="1200" dirty="0">
              <a:solidFill>
                <a:schemeClr val="accent6">
                  <a:lumMod val="50000"/>
                </a:schemeClr>
              </a:solidFill>
            </a:rPr>
            <a:t>ustala się dzieląc sumę podstawowych dochodów podatkowych odpowiednio wszystkich jednostek danej kategorii przez przeliczeniową liczbę mieszkańców tej kategorii jednostek</a:t>
          </a:r>
        </a:p>
      </dsp:txBody>
      <dsp:txXfrm>
        <a:off x="324035" y="1571413"/>
        <a:ext cx="6361187" cy="11379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EB183C-48A6-4593-89DF-981AB5EDC42F}">
      <dsp:nvSpPr>
        <dsp:cNvPr id="0" name=""/>
        <dsp:cNvSpPr/>
      </dsp:nvSpPr>
      <dsp:spPr>
        <a:xfrm>
          <a:off x="4133358" y="-72873"/>
          <a:ext cx="2316461" cy="1293829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b="1" i="1" kern="1200" dirty="0"/>
            <a:t>identyfikacja głównych obszarów zadań stanowiących największą część wydatków bieżących (netto) budżetów JST</a:t>
          </a:r>
          <a:endParaRPr lang="pl-PL" sz="1600" b="1" kern="1200" dirty="0"/>
        </a:p>
      </dsp:txBody>
      <dsp:txXfrm>
        <a:off x="4196518" y="-9713"/>
        <a:ext cx="2190141" cy="1167509"/>
      </dsp:txXfrm>
    </dsp:sp>
    <dsp:sp modelId="{E4F669FC-DBD7-4FBD-A2E8-14169AD7949C}">
      <dsp:nvSpPr>
        <dsp:cNvPr id="0" name=""/>
        <dsp:cNvSpPr/>
      </dsp:nvSpPr>
      <dsp:spPr>
        <a:xfrm>
          <a:off x="3315321" y="574041"/>
          <a:ext cx="3952535" cy="3952535"/>
        </a:xfrm>
        <a:custGeom>
          <a:avLst/>
          <a:gdLst/>
          <a:ahLst/>
          <a:cxnLst/>
          <a:rect l="0" t="0" r="0" b="0"/>
          <a:pathLst>
            <a:path>
              <a:moveTo>
                <a:pt x="3295865" y="505113"/>
              </a:moveTo>
              <a:arcTo wR="1976267" hR="1976267" stAng="18713490" swAng="1103687"/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996F58-15DB-4D19-B2E3-BDC618B6445F}">
      <dsp:nvSpPr>
        <dsp:cNvPr id="0" name=""/>
        <dsp:cNvSpPr/>
      </dsp:nvSpPr>
      <dsp:spPr>
        <a:xfrm>
          <a:off x="6247952" y="1755927"/>
          <a:ext cx="2039809" cy="1588763"/>
        </a:xfrm>
        <a:prstGeom prst="roundRect">
          <a:avLst/>
        </a:prstGeom>
        <a:gradFill rotWithShape="0">
          <a:gsLst>
            <a:gs pos="0">
              <a:schemeClr val="accent3">
                <a:hueOff val="903533"/>
                <a:satOff val="33333"/>
                <a:lumOff val="-49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903533"/>
                <a:satOff val="33333"/>
                <a:lumOff val="-49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903533"/>
                <a:satOff val="33333"/>
                <a:lumOff val="-49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pl-PL" sz="1600" b="1" i="1" kern="1200" dirty="0"/>
            <a:t>dokonanie</a:t>
          </a:r>
          <a:r>
            <a:rPr lang="pl-PL" sz="1600" b="1" kern="1200" dirty="0"/>
            <a:t> </a:t>
          </a:r>
          <a:r>
            <a:rPr lang="pl-PL" sz="1600" b="1" i="1" kern="1200" dirty="0"/>
            <a:t>wyboru obiektywnych determinant wpływających na zróżnicowanie wielkości wydatków bieżących (netto) JST</a:t>
          </a:r>
          <a:endParaRPr lang="pl-PL" sz="1600" b="1" kern="1200" dirty="0"/>
        </a:p>
      </dsp:txBody>
      <dsp:txXfrm>
        <a:off x="6325509" y="1833484"/>
        <a:ext cx="1884695" cy="1433649"/>
      </dsp:txXfrm>
    </dsp:sp>
    <dsp:sp modelId="{4CFD4354-E9B6-444E-BBC8-574C9ED56955}">
      <dsp:nvSpPr>
        <dsp:cNvPr id="0" name=""/>
        <dsp:cNvSpPr/>
      </dsp:nvSpPr>
      <dsp:spPr>
        <a:xfrm>
          <a:off x="3399752" y="404326"/>
          <a:ext cx="3952535" cy="3952535"/>
        </a:xfrm>
        <a:custGeom>
          <a:avLst/>
          <a:gdLst/>
          <a:ahLst/>
          <a:cxnLst/>
          <a:rect l="0" t="0" r="0" b="0"/>
          <a:pathLst>
            <a:path>
              <a:moveTo>
                <a:pt x="3602127" y="3099750"/>
              </a:moveTo>
              <a:arcTo wR="1976267" hR="1976267" stAng="2078688" swAng="996110"/>
            </a:path>
          </a:pathLst>
        </a:custGeom>
        <a:noFill/>
        <a:ln w="6350" cap="flat" cmpd="sng" algn="ctr">
          <a:solidFill>
            <a:schemeClr val="accent3">
              <a:hueOff val="903533"/>
              <a:satOff val="33333"/>
              <a:lumOff val="-4902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EA3B7B-6D87-477D-9903-369E05A8EB79}">
      <dsp:nvSpPr>
        <dsp:cNvPr id="0" name=""/>
        <dsp:cNvSpPr/>
      </dsp:nvSpPr>
      <dsp:spPr>
        <a:xfrm>
          <a:off x="4249787" y="3740775"/>
          <a:ext cx="2211454" cy="1392719"/>
        </a:xfrm>
        <a:prstGeom prst="roundRect">
          <a:avLst/>
        </a:prstGeom>
        <a:gradFill rotWithShape="0">
          <a:gsLst>
            <a:gs pos="0">
              <a:schemeClr val="accent3">
                <a:hueOff val="1807066"/>
                <a:satOff val="66667"/>
                <a:lumOff val="-98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807066"/>
                <a:satOff val="66667"/>
                <a:lumOff val="-98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807066"/>
                <a:satOff val="66667"/>
                <a:lumOff val="-98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pl-PL" sz="1600" b="1" i="1" kern="1200" dirty="0"/>
            <a:t>badanie korelacji między wybranymi determinantami  a wydatkami JST w wybranych obszarach</a:t>
          </a:r>
          <a:endParaRPr lang="pl-PL" sz="1600" b="1" kern="1200" dirty="0"/>
        </a:p>
      </dsp:txBody>
      <dsp:txXfrm>
        <a:off x="4317774" y="3808762"/>
        <a:ext cx="2075480" cy="1256745"/>
      </dsp:txXfrm>
    </dsp:sp>
    <dsp:sp modelId="{A49D67A4-8A2C-46EF-B375-D495A61260B9}">
      <dsp:nvSpPr>
        <dsp:cNvPr id="0" name=""/>
        <dsp:cNvSpPr/>
      </dsp:nvSpPr>
      <dsp:spPr>
        <a:xfrm>
          <a:off x="3243018" y="426354"/>
          <a:ext cx="3952535" cy="3952535"/>
        </a:xfrm>
        <a:custGeom>
          <a:avLst/>
          <a:gdLst/>
          <a:ahLst/>
          <a:cxnLst/>
          <a:rect l="0" t="0" r="0" b="0"/>
          <a:pathLst>
            <a:path>
              <a:moveTo>
                <a:pt x="822347" y="3580668"/>
              </a:moveTo>
              <a:arcTo wR="1976267" hR="1976267" stAng="7543472" swAng="1167572"/>
            </a:path>
          </a:pathLst>
        </a:custGeom>
        <a:noFill/>
        <a:ln w="6350" cap="flat" cmpd="sng" algn="ctr">
          <a:solidFill>
            <a:schemeClr val="accent3">
              <a:hueOff val="1807066"/>
              <a:satOff val="66667"/>
              <a:lumOff val="-980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D2C8A5-CE92-4EB7-B821-F840A440473B}">
      <dsp:nvSpPr>
        <dsp:cNvPr id="0" name=""/>
        <dsp:cNvSpPr/>
      </dsp:nvSpPr>
      <dsp:spPr>
        <a:xfrm>
          <a:off x="2328965" y="1755927"/>
          <a:ext cx="1972711" cy="1588763"/>
        </a:xfrm>
        <a:prstGeom prst="roundRect">
          <a:avLst/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pl-PL" sz="1600" b="1" i="1" kern="1200"/>
            <a:t>wyliczenie liczby mieszkańców przeliczeniowych z wykorzystaniem indeksu potrzeb wydatkowych </a:t>
          </a:r>
          <a:endParaRPr lang="pl-PL" sz="1600" b="1" kern="1200"/>
        </a:p>
      </dsp:txBody>
      <dsp:txXfrm>
        <a:off x="2406522" y="1833484"/>
        <a:ext cx="1817597" cy="1433649"/>
      </dsp:txXfrm>
    </dsp:sp>
    <dsp:sp modelId="{7175442C-40FD-4FBC-9854-4691CD0ACBAA}">
      <dsp:nvSpPr>
        <dsp:cNvPr id="0" name=""/>
        <dsp:cNvSpPr/>
      </dsp:nvSpPr>
      <dsp:spPr>
        <a:xfrm>
          <a:off x="3315321" y="574041"/>
          <a:ext cx="3952535" cy="3952535"/>
        </a:xfrm>
        <a:custGeom>
          <a:avLst/>
          <a:gdLst/>
          <a:ahLst/>
          <a:cxnLst/>
          <a:rect l="0" t="0" r="0" b="0"/>
          <a:pathLst>
            <a:path>
              <a:moveTo>
                <a:pt x="259853" y="996697"/>
              </a:moveTo>
              <a:arcTo wR="1976267" hR="1976267" stAng="12582823" swAng="1103687"/>
            </a:path>
          </a:pathLst>
        </a:custGeom>
        <a:noFill/>
        <a:ln w="635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1CDFCD-1D84-4E38-ABC6-3C4AC5C0A014}">
      <dsp:nvSpPr>
        <dsp:cNvPr id="0" name=""/>
        <dsp:cNvSpPr/>
      </dsp:nvSpPr>
      <dsp:spPr>
        <a:xfrm>
          <a:off x="0" y="0"/>
          <a:ext cx="10545359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6E4F3A8-01EC-42DD-BC45-9B7147020415}">
      <dsp:nvSpPr>
        <dsp:cNvPr id="0" name=""/>
        <dsp:cNvSpPr/>
      </dsp:nvSpPr>
      <dsp:spPr>
        <a:xfrm>
          <a:off x="0" y="0"/>
          <a:ext cx="2662484" cy="2880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400" b="1" kern="12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Potrzeby wyrównawcze ustalane się dla JST, w których  wskaźnik zamożności w przypadku:</a:t>
          </a:r>
          <a:endParaRPr lang="pl-PL" sz="24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0" y="0"/>
        <a:ext cx="2662484" cy="2880320"/>
      </dsp:txXfrm>
    </dsp:sp>
    <dsp:sp modelId="{760DD639-6BBB-4694-87E7-8F864E872A02}">
      <dsp:nvSpPr>
        <dsp:cNvPr id="0" name=""/>
        <dsp:cNvSpPr/>
      </dsp:nvSpPr>
      <dsp:spPr>
        <a:xfrm>
          <a:off x="2810160" y="127279"/>
          <a:ext cx="7728388" cy="13901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200" b="1" i="1" kern="1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gmin i powiatów - nie jest wyższy od 100%  wskaźnika zamożności ustalonego odpowiednio dla danej kategorii JST</a:t>
          </a:r>
        </a:p>
      </dsp:txBody>
      <dsp:txXfrm>
        <a:off x="2810160" y="127279"/>
        <a:ext cx="7728388" cy="1390149"/>
      </dsp:txXfrm>
    </dsp:sp>
    <dsp:sp modelId="{7B57E95A-ADE7-4C29-BB6A-D2E6190AB621}">
      <dsp:nvSpPr>
        <dsp:cNvPr id="0" name=""/>
        <dsp:cNvSpPr/>
      </dsp:nvSpPr>
      <dsp:spPr>
        <a:xfrm>
          <a:off x="2662484" y="1517429"/>
          <a:ext cx="7876065" cy="0"/>
        </a:xfrm>
        <a:prstGeom prst="line">
          <a:avLst/>
        </a:prstGeom>
        <a:noFill/>
        <a:ln w="63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1F714071-ACEE-4C90-8081-AC058462F07D}">
      <dsp:nvSpPr>
        <dsp:cNvPr id="0" name=""/>
        <dsp:cNvSpPr/>
      </dsp:nvSpPr>
      <dsp:spPr>
        <a:xfrm>
          <a:off x="2816970" y="1584174"/>
          <a:ext cx="7728388" cy="11052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200" b="1" i="1" kern="1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miast na prawach powiatu i województw - nie jest wyższy od 80% wskaźnik zamożności ustalonego dla wszystkich miast na prawach powiatu</a:t>
          </a:r>
        </a:p>
      </dsp:txBody>
      <dsp:txXfrm>
        <a:off x="2816970" y="1584174"/>
        <a:ext cx="7728388" cy="1105221"/>
      </dsp:txXfrm>
    </dsp:sp>
    <dsp:sp modelId="{B6E03854-EA81-4480-99DD-EB82B0DF7C10}">
      <dsp:nvSpPr>
        <dsp:cNvPr id="0" name=""/>
        <dsp:cNvSpPr/>
      </dsp:nvSpPr>
      <dsp:spPr>
        <a:xfrm>
          <a:off x="2662484" y="2749930"/>
          <a:ext cx="7876065" cy="0"/>
        </a:xfrm>
        <a:prstGeom prst="line">
          <a:avLst/>
        </a:prstGeom>
        <a:noFill/>
        <a:ln w="63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EDD09C-E953-4A4A-9509-CE651D2946F3}">
      <dsp:nvSpPr>
        <dsp:cNvPr id="0" name=""/>
        <dsp:cNvSpPr/>
      </dsp:nvSpPr>
      <dsp:spPr>
        <a:xfrm>
          <a:off x="0" y="559664"/>
          <a:ext cx="10485310" cy="811106"/>
        </a:xfrm>
        <a:prstGeom prst="roundRect">
          <a:avLst/>
        </a:prstGeom>
        <a:gradFill rotWithShape="0">
          <a:gsLst>
            <a:gs pos="0">
              <a:srgbClr val="5B9BD5">
                <a:shade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5B9BD5">
                <a:shade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5B9BD5">
                <a:shade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baseline="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ZMIANA: Zwiększenie globalnych potrzeb oświatowych o równowartość kwoty dotacji z budżetu państwa na dofinansowanie zadań w zakresie wychowania przedszkolnego</a:t>
          </a:r>
        </a:p>
      </dsp:txBody>
      <dsp:txXfrm>
        <a:off x="39595" y="599259"/>
        <a:ext cx="10406120" cy="731916"/>
      </dsp:txXfrm>
    </dsp:sp>
    <dsp:sp modelId="{86804A3A-DE48-46F6-A0DA-73C179DE7FC5}">
      <dsp:nvSpPr>
        <dsp:cNvPr id="0" name=""/>
        <dsp:cNvSpPr/>
      </dsp:nvSpPr>
      <dsp:spPr>
        <a:xfrm>
          <a:off x="0" y="1502204"/>
          <a:ext cx="10485310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2909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pl-PL" sz="1800" kern="1200" dirty="0"/>
            <a:t>Uelastycznienie sposobu wykorzystania środków przez JST wskutek odejścia od transferu dotacyjnego na rzecz dochodów własnych ustalonych w tej samej wysokości</a:t>
          </a:r>
        </a:p>
      </dsp:txBody>
      <dsp:txXfrm>
        <a:off x="0" y="1502204"/>
        <a:ext cx="10485310" cy="1076400"/>
      </dsp:txXfrm>
    </dsp:sp>
    <dsp:sp modelId="{D04A6C5E-3A02-49A4-9ECF-637ADAF5D0CE}">
      <dsp:nvSpPr>
        <dsp:cNvPr id="0" name=""/>
        <dsp:cNvSpPr/>
      </dsp:nvSpPr>
      <dsp:spPr>
        <a:xfrm>
          <a:off x="0" y="2213990"/>
          <a:ext cx="10485310" cy="904033"/>
        </a:xfrm>
        <a:prstGeom prst="roundRect">
          <a:avLst/>
        </a:prstGeom>
        <a:gradFill rotWithShape="0">
          <a:gsLst>
            <a:gs pos="0">
              <a:srgbClr val="5B9BD5">
                <a:shade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5B9BD5">
                <a:shade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5B9BD5">
                <a:shade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baseline="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ZMIANA: Zwiększenie globalnych potrzeb oświatowych o skutki podwyżek wynagrodzeń nauczycieli wychowania przedszkolnego</a:t>
          </a:r>
        </a:p>
      </dsp:txBody>
      <dsp:txXfrm>
        <a:off x="44131" y="2258121"/>
        <a:ext cx="10397048" cy="81577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8DFAC8-936E-48E9-B9A9-5E0BF2019666}">
      <dsp:nvSpPr>
        <dsp:cNvPr id="0" name=""/>
        <dsp:cNvSpPr/>
      </dsp:nvSpPr>
      <dsp:spPr>
        <a:xfrm>
          <a:off x="9475927" y="2559576"/>
          <a:ext cx="143446" cy="57897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0374"/>
              </a:lnTo>
              <a:lnTo>
                <a:pt x="143446" y="260374"/>
              </a:lnTo>
              <a:lnTo>
                <a:pt x="143446" y="57897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06D1B7-F1FE-4D8A-A237-61068166823F}">
      <dsp:nvSpPr>
        <dsp:cNvPr id="0" name=""/>
        <dsp:cNvSpPr/>
      </dsp:nvSpPr>
      <dsp:spPr>
        <a:xfrm>
          <a:off x="6392280" y="1218111"/>
          <a:ext cx="3083647" cy="6778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9215"/>
              </a:lnTo>
              <a:lnTo>
                <a:pt x="3083647" y="359215"/>
              </a:lnTo>
              <a:lnTo>
                <a:pt x="3083647" y="677814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7DEC03-D8C3-4687-9211-F84B6D0DA5B2}">
      <dsp:nvSpPr>
        <dsp:cNvPr id="0" name=""/>
        <dsp:cNvSpPr/>
      </dsp:nvSpPr>
      <dsp:spPr>
        <a:xfrm>
          <a:off x="3452491" y="2576195"/>
          <a:ext cx="245829" cy="580348"/>
        </a:xfrm>
        <a:custGeom>
          <a:avLst/>
          <a:gdLst/>
          <a:ahLst/>
          <a:cxnLst/>
          <a:rect l="0" t="0" r="0" b="0"/>
          <a:pathLst>
            <a:path>
              <a:moveTo>
                <a:pt x="245829" y="0"/>
              </a:moveTo>
              <a:lnTo>
                <a:pt x="245829" y="261750"/>
              </a:lnTo>
              <a:lnTo>
                <a:pt x="0" y="261750"/>
              </a:lnTo>
              <a:lnTo>
                <a:pt x="0" y="58034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D052B3-F14E-4FD3-B5D4-46FE9D7C473C}">
      <dsp:nvSpPr>
        <dsp:cNvPr id="0" name=""/>
        <dsp:cNvSpPr/>
      </dsp:nvSpPr>
      <dsp:spPr>
        <a:xfrm>
          <a:off x="3698321" y="1218111"/>
          <a:ext cx="2693958" cy="713476"/>
        </a:xfrm>
        <a:custGeom>
          <a:avLst/>
          <a:gdLst/>
          <a:ahLst/>
          <a:cxnLst/>
          <a:rect l="0" t="0" r="0" b="0"/>
          <a:pathLst>
            <a:path>
              <a:moveTo>
                <a:pt x="2693958" y="0"/>
              </a:moveTo>
              <a:lnTo>
                <a:pt x="2693958" y="394878"/>
              </a:lnTo>
              <a:lnTo>
                <a:pt x="0" y="394878"/>
              </a:lnTo>
              <a:lnTo>
                <a:pt x="0" y="713476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DDE195-7951-48F5-8086-81614DBB373F}">
      <dsp:nvSpPr>
        <dsp:cNvPr id="0" name=""/>
        <dsp:cNvSpPr/>
      </dsp:nvSpPr>
      <dsp:spPr>
        <a:xfrm>
          <a:off x="1304710" y="-3863"/>
          <a:ext cx="10175139" cy="12219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B4D6485-5F32-4DF6-B586-7F7A5B83A808}">
      <dsp:nvSpPr>
        <dsp:cNvPr id="0" name=""/>
        <dsp:cNvSpPr/>
      </dsp:nvSpPr>
      <dsp:spPr>
        <a:xfrm>
          <a:off x="1686836" y="359156"/>
          <a:ext cx="10175139" cy="12219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b="1" kern="1200" dirty="0"/>
            <a:t>Globalna kwota środków dla danej kategorii JST odpowiadająca 23% kwoty wydatków majątkowych </a:t>
          </a:r>
          <a:r>
            <a:rPr lang="pl-PL" sz="1600" b="1" i="1" kern="1200" dirty="0"/>
            <a:t>pomniejszonych o równowartość wykonanych przez nie dochodów majątkowych z tytułu dotacji oraz środków przeznaczonych na inwestycje</a:t>
          </a:r>
          <a:r>
            <a:rPr lang="pl-PL" sz="1600" b="1" kern="1200" dirty="0"/>
            <a:t> </a:t>
          </a:r>
        </a:p>
      </dsp:txBody>
      <dsp:txXfrm>
        <a:off x="1722626" y="394946"/>
        <a:ext cx="10103559" cy="1150395"/>
      </dsp:txXfrm>
    </dsp:sp>
    <dsp:sp modelId="{92F54EE9-FDEE-47E3-BF6E-6E2A3150C874}">
      <dsp:nvSpPr>
        <dsp:cNvPr id="0" name=""/>
        <dsp:cNvSpPr/>
      </dsp:nvSpPr>
      <dsp:spPr>
        <a:xfrm>
          <a:off x="1813019" y="1931587"/>
          <a:ext cx="3770603" cy="64460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D26EBA8-AE0D-4382-B89B-2663013C6CA4}">
      <dsp:nvSpPr>
        <dsp:cNvPr id="0" name=""/>
        <dsp:cNvSpPr/>
      </dsp:nvSpPr>
      <dsp:spPr>
        <a:xfrm>
          <a:off x="2195146" y="2294607"/>
          <a:ext cx="3770603" cy="6446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b="1" kern="1200" dirty="0"/>
            <a:t>60% środków - część podstawowa</a:t>
          </a:r>
        </a:p>
      </dsp:txBody>
      <dsp:txXfrm>
        <a:off x="2214026" y="2313487"/>
        <a:ext cx="3732843" cy="606847"/>
      </dsp:txXfrm>
    </dsp:sp>
    <dsp:sp modelId="{DEC0CC59-CB07-4864-91B9-948638CAF281}">
      <dsp:nvSpPr>
        <dsp:cNvPr id="0" name=""/>
        <dsp:cNvSpPr/>
      </dsp:nvSpPr>
      <dsp:spPr>
        <a:xfrm>
          <a:off x="1505715" y="3156544"/>
          <a:ext cx="3893552" cy="103412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46F4CBC-2F39-40EC-BBC9-AC3C5F2B81EC}">
      <dsp:nvSpPr>
        <dsp:cNvPr id="0" name=""/>
        <dsp:cNvSpPr/>
      </dsp:nvSpPr>
      <dsp:spPr>
        <a:xfrm>
          <a:off x="1887842" y="3519564"/>
          <a:ext cx="3893552" cy="10341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400" b="1" kern="1200" dirty="0"/>
            <a:t>Podział proporcjonalny do liczby mieszkańców, z uwzględnieniem kwoty min.</a:t>
          </a:r>
        </a:p>
      </dsp:txBody>
      <dsp:txXfrm>
        <a:off x="1918130" y="3549852"/>
        <a:ext cx="3832976" cy="973544"/>
      </dsp:txXfrm>
    </dsp:sp>
    <dsp:sp modelId="{30B824A6-14D3-46EF-9284-72F4089CA5E1}">
      <dsp:nvSpPr>
        <dsp:cNvPr id="0" name=""/>
        <dsp:cNvSpPr/>
      </dsp:nvSpPr>
      <dsp:spPr>
        <a:xfrm>
          <a:off x="7427714" y="1895925"/>
          <a:ext cx="4096427" cy="66365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08B9249-758C-4CEB-ADCA-0DA7D7262E2A}">
      <dsp:nvSpPr>
        <dsp:cNvPr id="0" name=""/>
        <dsp:cNvSpPr/>
      </dsp:nvSpPr>
      <dsp:spPr>
        <a:xfrm>
          <a:off x="7809840" y="2258945"/>
          <a:ext cx="4096427" cy="6636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b="1" kern="1200" dirty="0"/>
            <a:t>40% środków - część inwestycyjna</a:t>
          </a:r>
        </a:p>
      </dsp:txBody>
      <dsp:txXfrm>
        <a:off x="7829278" y="2278383"/>
        <a:ext cx="4057551" cy="624775"/>
      </dsp:txXfrm>
    </dsp:sp>
    <dsp:sp modelId="{52E3BF44-D2D8-42DB-B9D3-FA6B23D2BB37}">
      <dsp:nvSpPr>
        <dsp:cNvPr id="0" name=""/>
        <dsp:cNvSpPr/>
      </dsp:nvSpPr>
      <dsp:spPr>
        <a:xfrm>
          <a:off x="6731976" y="3138549"/>
          <a:ext cx="5774795" cy="116652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8E0909A-F0F6-4CD1-A54E-554DCB959BE2}">
      <dsp:nvSpPr>
        <dsp:cNvPr id="0" name=""/>
        <dsp:cNvSpPr/>
      </dsp:nvSpPr>
      <dsp:spPr>
        <a:xfrm>
          <a:off x="7114103" y="3501569"/>
          <a:ext cx="5774795" cy="11665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400" b="1" kern="1200" dirty="0">
              <a:latin typeface="Calibri" panose="020F0502020204030204"/>
              <a:ea typeface="+mn-ea"/>
              <a:cs typeface="+mn-cs"/>
            </a:rPr>
            <a:t>Podział proporcjonalny do udziału przeliczeniowych wydatków majątkowych. Przeliczeniowe wydatki majątkowe, to suma iloczynów: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b="1" kern="1200" dirty="0">
              <a:latin typeface="Calibri" panose="020F0502020204030204"/>
              <a:ea typeface="+mn-ea"/>
              <a:cs typeface="+mn-cs"/>
            </a:rPr>
            <a:t>1) wagi 1 i wydatków majątkowych własnych;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b="1" kern="1200" dirty="0">
              <a:latin typeface="Calibri" panose="020F0502020204030204"/>
              <a:ea typeface="+mn-ea"/>
              <a:cs typeface="+mn-cs"/>
            </a:rPr>
            <a:t>2) wagi 0,5 i wydatków majątkowych na programy finansowane z udziałem środków UE;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b="1" kern="1200" dirty="0">
              <a:latin typeface="Calibri" panose="020F0502020204030204"/>
              <a:ea typeface="+mn-ea"/>
              <a:cs typeface="+mn-cs"/>
            </a:rPr>
            <a:t>3) wagi 0,25 i wydatków majątkowych innych niż określone w pkt 1 i 2.</a:t>
          </a:r>
        </a:p>
      </dsp:txBody>
      <dsp:txXfrm>
        <a:off x="7148269" y="3535735"/>
        <a:ext cx="5706463" cy="109819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8FD3F0-5590-4613-857F-C3E9C00100B8}">
      <dsp:nvSpPr>
        <dsp:cNvPr id="0" name=""/>
        <dsp:cNvSpPr/>
      </dsp:nvSpPr>
      <dsp:spPr>
        <a:xfrm>
          <a:off x="0" y="0"/>
          <a:ext cx="9392592" cy="46769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8970" tIns="1353820" rIns="728970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pl-PL" sz="2200" kern="1200" dirty="0"/>
            <a:t>wartościach wag wydatków majątkowych na rok budżetowy, innych niż określone w ustawie,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endParaRPr lang="pl-PL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Symbol" panose="05050102010706020507" pitchFamily="18" charset="2"/>
            <a:buChar char=""/>
          </a:pPr>
          <a:r>
            <a:rPr lang="pl-PL" sz="2200" kern="1200" dirty="0"/>
            <a:t>priorytetowym zakresie wydatków majątkowych roku budżetowego, które będą uwzględniane przy podziale potrzeb rozwojowych w kolejnych latach</a:t>
          </a:r>
        </a:p>
      </dsp:txBody>
      <dsp:txXfrm>
        <a:off x="0" y="0"/>
        <a:ext cx="9392592" cy="4676909"/>
      </dsp:txXfrm>
    </dsp:sp>
    <dsp:sp modelId="{FB0F4F3F-1B98-4E87-9614-21CB8F41FB6C}">
      <dsp:nvSpPr>
        <dsp:cNvPr id="0" name=""/>
        <dsp:cNvSpPr/>
      </dsp:nvSpPr>
      <dsp:spPr>
        <a:xfrm>
          <a:off x="447157" y="130568"/>
          <a:ext cx="8943132" cy="899763"/>
        </a:xfrm>
        <a:prstGeom prst="roundRect">
          <a:avLst/>
        </a:prstGeom>
        <a:solidFill>
          <a:schemeClr val="accent4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512" tIns="0" rIns="248512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400" kern="1200" dirty="0"/>
            <a:t>Możliwość współdecydowania przez Stroną Samorządową o:</a:t>
          </a:r>
        </a:p>
      </dsp:txBody>
      <dsp:txXfrm>
        <a:off x="491080" y="174491"/>
        <a:ext cx="8855286" cy="81191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0753FD-F3B1-49EB-80FD-9522A1F306D8}">
      <dsp:nvSpPr>
        <dsp:cNvPr id="0" name=""/>
        <dsp:cNvSpPr/>
      </dsp:nvSpPr>
      <dsp:spPr>
        <a:xfrm rot="16200000">
          <a:off x="3446805" y="710725"/>
          <a:ext cx="2489825" cy="3516639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68580" tIns="114300" rIns="102870" bIns="1143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None/>
          </a:pPr>
          <a:endParaRPr lang="pl-PL" sz="1800" b="1" i="1" kern="1200" baseline="0" dirty="0">
            <a:solidFill>
              <a:schemeClr val="tx1"/>
            </a:solidFill>
            <a:latin typeface="Lato" panose="020F0502020204030203" pitchFamily="34" charset="-18"/>
          </a:endParaRP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None/>
          </a:pPr>
          <a:r>
            <a:rPr lang="pl-PL" sz="1800" b="1" i="1" kern="1200" baseline="0" dirty="0">
              <a:solidFill>
                <a:schemeClr val="tx1"/>
              </a:solidFill>
              <a:latin typeface="Lato" panose="020F0502020204030203" pitchFamily="34" charset="-18"/>
            </a:rPr>
            <a:t>Potrzeby finansowe danej JST będą finansowane kwotą zwiększonych dochodów z tytułu udziałów w PIT i CIT.</a:t>
          </a:r>
        </a:p>
      </dsp:txBody>
      <dsp:txXfrm rot="5400000">
        <a:off x="3054964" y="1345697"/>
        <a:ext cx="3395074" cy="2246695"/>
      </dsp:txXfrm>
    </dsp:sp>
    <dsp:sp modelId="{6302261C-3929-489D-9692-A017F89A211F}">
      <dsp:nvSpPr>
        <dsp:cNvPr id="0" name=""/>
        <dsp:cNvSpPr/>
      </dsp:nvSpPr>
      <dsp:spPr>
        <a:xfrm rot="5400000">
          <a:off x="7032250" y="672604"/>
          <a:ext cx="2489317" cy="3592372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1955669"/>
            <a:satOff val="100000"/>
            <a:lumOff val="10532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102870" tIns="114300" rIns="68580" bIns="1143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1800" b="1" i="1" kern="1200" dirty="0">
            <a:latin typeface="Lato" panose="020F0502020204030203" pitchFamily="34" charset="-18"/>
          </a:endParaRP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b="1" i="1" kern="1200" dirty="0">
              <a:latin typeface="Lato" panose="020F0502020204030203" pitchFamily="34" charset="-18"/>
            </a:rPr>
            <a:t>Jeżeli potrzeby finansowe JST są wyższe niż kwota zwiększonych dochodów z tytułu udziałów, to jednostka otrzymuje subwencję ogólną z budżetu państwa</a:t>
          </a:r>
        </a:p>
      </dsp:txBody>
      <dsp:txXfrm rot="-5400000">
        <a:off x="6480723" y="1345671"/>
        <a:ext cx="3470832" cy="2246237"/>
      </dsp:txXfrm>
    </dsp:sp>
    <dsp:sp modelId="{A8C9F2C9-BB3E-4E87-8132-EF6DCF53DFE5}">
      <dsp:nvSpPr>
        <dsp:cNvPr id="0" name=""/>
        <dsp:cNvSpPr/>
      </dsp:nvSpPr>
      <dsp:spPr>
        <a:xfrm>
          <a:off x="5328585" y="72009"/>
          <a:ext cx="2027969" cy="2027870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ECBA150-0EEB-43CA-A11D-8C4D29A917B3}">
      <dsp:nvSpPr>
        <dsp:cNvPr id="0" name=""/>
        <dsp:cNvSpPr/>
      </dsp:nvSpPr>
      <dsp:spPr>
        <a:xfrm rot="10800000">
          <a:off x="5400599" y="3137394"/>
          <a:ext cx="2027969" cy="2027870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noFill/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A4D7E7-A0FC-432C-B9B1-AF580373B9F2}">
      <dsp:nvSpPr>
        <dsp:cNvPr id="0" name=""/>
        <dsp:cNvSpPr/>
      </dsp:nvSpPr>
      <dsp:spPr>
        <a:xfrm>
          <a:off x="2261951" y="0"/>
          <a:ext cx="1860997" cy="103388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perspectiveRelaxed" fov="2700000">
            <a:rot lat="0" lon="0" rev="0"/>
          </a:camera>
          <a:lightRig rig="soft" dir="t"/>
          <a:backdrop>
            <a:anchor x="0" y="0" z="-210000"/>
            <a:norm dx="0" dy="0" dz="914400"/>
            <a:up dx="0" dy="914400" dz="0"/>
          </a:backdrop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500" b="1" kern="1200" dirty="0">
              <a:solidFill>
                <a:schemeClr val="tx1"/>
              </a:solidFill>
            </a:rPr>
            <a:t>Wskaźnik zamożności danej JST – </a:t>
          </a:r>
          <a:r>
            <a:rPr lang="pl-PL" sz="1200" b="1" kern="1200" dirty="0">
              <a:solidFill>
                <a:schemeClr val="tx1"/>
              </a:solidFill>
            </a:rPr>
            <a:t>liczony na mieszkańca przeliczeniowego </a:t>
          </a:r>
          <a:endParaRPr lang="pl-PL" sz="1500" b="1" kern="1200" dirty="0">
            <a:solidFill>
              <a:schemeClr val="tx1"/>
            </a:solidFill>
          </a:endParaRPr>
        </a:p>
      </dsp:txBody>
      <dsp:txXfrm>
        <a:off x="2292233" y="30282"/>
        <a:ext cx="1800433" cy="973323"/>
      </dsp:txXfrm>
    </dsp:sp>
    <dsp:sp modelId="{20D6C678-F016-449B-815F-918C1078CA22}">
      <dsp:nvSpPr>
        <dsp:cNvPr id="0" name=""/>
        <dsp:cNvSpPr/>
      </dsp:nvSpPr>
      <dsp:spPr>
        <a:xfrm>
          <a:off x="4950059" y="0"/>
          <a:ext cx="1860997" cy="1033887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perspectiveRelaxed" fov="2700000">
            <a:rot lat="0" lon="0" rev="0"/>
          </a:camera>
          <a:lightRig rig="soft" dir="t"/>
          <a:backdrop>
            <a:anchor x="0" y="0" z="-210000"/>
            <a:norm dx="0" dy="0" dz="914400"/>
            <a:up dx="0" dy="914400" dz="0"/>
          </a:backdrop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500" b="1" kern="1200" dirty="0">
              <a:solidFill>
                <a:schemeClr val="tx1"/>
              </a:solidFill>
            </a:rPr>
            <a:t>120% * Wskaźnik zamożności danej kategorii JST </a:t>
          </a:r>
          <a:br>
            <a:rPr lang="pl-PL" sz="1500" b="1" kern="1200" dirty="0">
              <a:solidFill>
                <a:schemeClr val="tx1"/>
              </a:solidFill>
            </a:rPr>
          </a:br>
          <a:r>
            <a:rPr lang="pl-PL" sz="1500" b="1" kern="1200" dirty="0">
              <a:solidFill>
                <a:schemeClr val="tx1"/>
              </a:solidFill>
            </a:rPr>
            <a:t>- </a:t>
          </a:r>
          <a:r>
            <a:rPr lang="pl-PL" sz="1200" b="1" kern="1200" dirty="0">
              <a:solidFill>
                <a:schemeClr val="tx1"/>
              </a:solidFill>
            </a:rPr>
            <a:t>liczony na mieszkańca przeliczeniowego </a:t>
          </a:r>
          <a:endParaRPr lang="pl-PL" sz="1500" b="1" kern="1200" dirty="0">
            <a:solidFill>
              <a:schemeClr val="tx1"/>
            </a:solidFill>
          </a:endParaRPr>
        </a:p>
      </dsp:txBody>
      <dsp:txXfrm>
        <a:off x="4980341" y="30282"/>
        <a:ext cx="1800433" cy="973323"/>
      </dsp:txXfrm>
    </dsp:sp>
    <dsp:sp modelId="{1EF6E20F-3120-45AE-9574-A35EABB0C6B4}">
      <dsp:nvSpPr>
        <dsp:cNvPr id="0" name=""/>
        <dsp:cNvSpPr/>
      </dsp:nvSpPr>
      <dsp:spPr>
        <a:xfrm>
          <a:off x="4099092" y="4368906"/>
          <a:ext cx="775415" cy="775415"/>
        </a:xfrm>
        <a:prstGeom prst="triangle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4A1D354-E773-4A0F-8E7B-AA38EB78706F}">
      <dsp:nvSpPr>
        <dsp:cNvPr id="0" name=""/>
        <dsp:cNvSpPr/>
      </dsp:nvSpPr>
      <dsp:spPr>
        <a:xfrm>
          <a:off x="2170757" y="4121763"/>
          <a:ext cx="4652494" cy="314301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DAB918D-AE8A-4982-B0CC-02F63FB23A2B}">
      <dsp:nvSpPr>
        <dsp:cNvPr id="0" name=""/>
        <dsp:cNvSpPr/>
      </dsp:nvSpPr>
      <dsp:spPr>
        <a:xfrm>
          <a:off x="4968557" y="3393560"/>
          <a:ext cx="1860997" cy="6368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perspectiveRelaxed" fov="2700000">
            <a:rot lat="0" lon="0" rev="0"/>
          </a:camera>
          <a:lightRig rig="soft" dir="t"/>
          <a:backdrop>
            <a:anchor x="0" y="0" z="-210000"/>
            <a:norm dx="0" dy="0" dz="914400"/>
            <a:up dx="0" dy="914400" dz="0"/>
          </a:backdrop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  <a:sp3d extrusionH="28000" prstMaterial="matte"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000" b="1" kern="1200" dirty="0">
              <a:solidFill>
                <a:schemeClr val="tx1"/>
              </a:solidFill>
            </a:rPr>
            <a:t>Subwencja- suma danej kategorii JST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800" b="0" kern="1200" dirty="0">
              <a:solidFill>
                <a:schemeClr val="tx1"/>
              </a:solidFill>
            </a:rPr>
            <a:t>(z wyłączeniem kwot potrzeb oświatowych i rozwojowych)</a:t>
          </a:r>
        </a:p>
      </dsp:txBody>
      <dsp:txXfrm>
        <a:off x="4999647" y="3424650"/>
        <a:ext cx="1798817" cy="574694"/>
      </dsp:txXfrm>
    </dsp:sp>
    <dsp:sp modelId="{85E4DFC5-6F0A-42BE-9DA3-A00D5DF2B0F1}">
      <dsp:nvSpPr>
        <dsp:cNvPr id="0" name=""/>
        <dsp:cNvSpPr/>
      </dsp:nvSpPr>
      <dsp:spPr>
        <a:xfrm>
          <a:off x="4950059" y="2708785"/>
          <a:ext cx="1860997" cy="63687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perspectiveRelaxed" fov="2700000">
            <a:rot lat="0" lon="0" rev="0"/>
          </a:camera>
          <a:lightRig rig="soft" dir="t"/>
          <a:backdrop>
            <a:anchor x="0" y="0" z="-210000"/>
            <a:norm dx="0" dy="0" dz="914400"/>
            <a:up dx="0" dy="914400" dz="0"/>
          </a:backdrop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  <a:sp3d extrusionH="28000" prstMaterial="matte"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300" b="1" kern="1200">
              <a:solidFill>
                <a:schemeClr val="tx1"/>
              </a:solidFill>
            </a:rPr>
            <a:t>Dochody podatkowe- suma danej kategorii JST</a:t>
          </a:r>
          <a:endParaRPr lang="pl-PL" sz="1300" b="1" kern="1200" dirty="0">
            <a:solidFill>
              <a:schemeClr val="tx1"/>
            </a:solidFill>
          </a:endParaRPr>
        </a:p>
      </dsp:txBody>
      <dsp:txXfrm>
        <a:off x="4981149" y="2739875"/>
        <a:ext cx="1798817" cy="574694"/>
      </dsp:txXfrm>
    </dsp:sp>
    <dsp:sp modelId="{8A4263D7-1BC0-43D0-ACEF-9F6CC741A449}">
      <dsp:nvSpPr>
        <dsp:cNvPr id="0" name=""/>
        <dsp:cNvSpPr/>
      </dsp:nvSpPr>
      <dsp:spPr>
        <a:xfrm>
          <a:off x="4950059" y="2022284"/>
          <a:ext cx="1860997" cy="63687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perspectiveRelaxed" fov="2700000">
            <a:rot lat="0" lon="0" rev="0"/>
          </a:camera>
          <a:lightRig rig="soft" dir="t"/>
          <a:backdrop>
            <a:anchor x="0" y="0" z="-210000"/>
            <a:norm dx="0" dy="0" dz="914400"/>
            <a:up dx="0" dy="914400" dz="0"/>
          </a:backdrop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  <a:sp3d extrusionH="28000" prstMaterial="matte"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300" b="1" kern="1200">
              <a:solidFill>
                <a:schemeClr val="tx1"/>
              </a:solidFill>
            </a:rPr>
            <a:t>CIT- suma danej kategorii JST</a:t>
          </a:r>
          <a:endParaRPr lang="pl-PL" sz="1300" b="1" kern="1200" dirty="0">
            <a:solidFill>
              <a:schemeClr val="tx1"/>
            </a:solidFill>
          </a:endParaRPr>
        </a:p>
      </dsp:txBody>
      <dsp:txXfrm>
        <a:off x="4981149" y="2053374"/>
        <a:ext cx="1798817" cy="574694"/>
      </dsp:txXfrm>
    </dsp:sp>
    <dsp:sp modelId="{E4F70296-60BC-4DFC-953A-75FBCDE124AE}">
      <dsp:nvSpPr>
        <dsp:cNvPr id="0" name=""/>
        <dsp:cNvSpPr/>
      </dsp:nvSpPr>
      <dsp:spPr>
        <a:xfrm>
          <a:off x="4950059" y="1323376"/>
          <a:ext cx="1860997" cy="63687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perspectiveRelaxed" fov="2700000">
            <a:rot lat="0" lon="0" rev="0"/>
          </a:camera>
          <a:lightRig rig="soft" dir="t"/>
          <a:backdrop>
            <a:anchor x="0" y="0" z="-210000"/>
            <a:norm dx="0" dy="0" dz="914400"/>
            <a:up dx="0" dy="914400" dz="0"/>
          </a:backdrop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  <a:sp3d extrusionH="28000" prstMaterial="matte"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300" b="1" kern="1200">
              <a:solidFill>
                <a:schemeClr val="tx1"/>
              </a:solidFill>
            </a:rPr>
            <a:t>PIT- suma danej kategorii JST</a:t>
          </a:r>
          <a:endParaRPr lang="pl-PL" sz="1300" b="1" kern="1200" dirty="0">
            <a:solidFill>
              <a:schemeClr val="tx1"/>
            </a:solidFill>
          </a:endParaRPr>
        </a:p>
      </dsp:txBody>
      <dsp:txXfrm>
        <a:off x="4981149" y="1354466"/>
        <a:ext cx="1798817" cy="574694"/>
      </dsp:txXfrm>
    </dsp:sp>
    <dsp:sp modelId="{9997D081-F1A1-4AB0-B483-9CD52B9B0684}">
      <dsp:nvSpPr>
        <dsp:cNvPr id="0" name=""/>
        <dsp:cNvSpPr/>
      </dsp:nvSpPr>
      <dsp:spPr>
        <a:xfrm>
          <a:off x="2261951" y="3395286"/>
          <a:ext cx="1860997" cy="63687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perspectiveRelaxed" fov="2700000">
            <a:rot lat="0" lon="0" rev="0"/>
          </a:camera>
          <a:lightRig rig="soft" dir="t"/>
          <a:backdrop>
            <a:anchor x="0" y="0" z="-210000"/>
            <a:norm dx="0" dy="0" dz="914400"/>
            <a:up dx="0" dy="914400" dz="0"/>
          </a:backdrop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  <a:sp3d extrusionH="28000" prstMaterial="matte"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100" b="1" kern="1200" dirty="0">
              <a:solidFill>
                <a:schemeClr val="tx1"/>
              </a:solidFill>
            </a:rPr>
            <a:t>Subwencja- danej JST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pl-PL" sz="800" b="0" kern="1200" dirty="0">
              <a:solidFill>
                <a:schemeClr val="tx1"/>
              </a:solidFill>
            </a:rPr>
            <a:t>(z wyłączeniem kwot potrzeb oświatowych i rozwojowych)</a:t>
          </a:r>
        </a:p>
      </dsp:txBody>
      <dsp:txXfrm>
        <a:off x="2293041" y="3426376"/>
        <a:ext cx="1798817" cy="574694"/>
      </dsp:txXfrm>
    </dsp:sp>
    <dsp:sp modelId="{5F04842C-9F68-444F-B9C4-55C20517BC24}">
      <dsp:nvSpPr>
        <dsp:cNvPr id="0" name=""/>
        <dsp:cNvSpPr/>
      </dsp:nvSpPr>
      <dsp:spPr>
        <a:xfrm>
          <a:off x="2261951" y="2708785"/>
          <a:ext cx="1860997" cy="6368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perspectiveRelaxed" fov="2700000">
            <a:rot lat="0" lon="0" rev="0"/>
          </a:camera>
          <a:lightRig rig="soft" dir="t"/>
          <a:backdrop>
            <a:anchor x="0" y="0" z="-210000"/>
            <a:norm dx="0" dy="0" dz="914400"/>
            <a:up dx="0" dy="914400" dz="0"/>
          </a:backdrop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  <a:sp3d extrusionH="28000" prstMaterial="matte"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100" b="1" kern="1200" dirty="0">
              <a:solidFill>
                <a:schemeClr val="tx1"/>
              </a:solidFill>
            </a:rPr>
            <a:t>Dochody podatkowe - danej JST n-2</a:t>
          </a:r>
        </a:p>
      </dsp:txBody>
      <dsp:txXfrm>
        <a:off x="2293041" y="2739875"/>
        <a:ext cx="1798817" cy="574694"/>
      </dsp:txXfrm>
    </dsp:sp>
    <dsp:sp modelId="{95B1AA48-045F-4A9E-9DA3-9FEC7F8B9DFD}">
      <dsp:nvSpPr>
        <dsp:cNvPr id="0" name=""/>
        <dsp:cNvSpPr/>
      </dsp:nvSpPr>
      <dsp:spPr>
        <a:xfrm>
          <a:off x="2261951" y="2022284"/>
          <a:ext cx="1860997" cy="63687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perspectiveRelaxed" fov="2700000">
            <a:rot lat="0" lon="0" rev="0"/>
          </a:camera>
          <a:lightRig rig="soft" dir="t"/>
          <a:backdrop>
            <a:anchor x="0" y="0" z="-210000"/>
            <a:norm dx="0" dy="0" dz="914400"/>
            <a:up dx="0" dy="914400" dz="0"/>
          </a:backdrop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  <a:sp3d extrusionH="28000" prstMaterial="matte"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100" b="1" kern="1200">
              <a:solidFill>
                <a:schemeClr val="tx1"/>
              </a:solidFill>
            </a:rPr>
            <a:t>CIT- danej JST</a:t>
          </a:r>
          <a:endParaRPr lang="pl-PL" sz="1100" b="1" kern="1200" dirty="0">
            <a:solidFill>
              <a:schemeClr val="tx1"/>
            </a:solidFill>
          </a:endParaRPr>
        </a:p>
      </dsp:txBody>
      <dsp:txXfrm>
        <a:off x="2293041" y="2053374"/>
        <a:ext cx="1798817" cy="574694"/>
      </dsp:txXfrm>
    </dsp:sp>
    <dsp:sp modelId="{C5B8B17A-5C7F-41CE-A59D-48AACC83D77B}">
      <dsp:nvSpPr>
        <dsp:cNvPr id="0" name=""/>
        <dsp:cNvSpPr/>
      </dsp:nvSpPr>
      <dsp:spPr>
        <a:xfrm>
          <a:off x="2261951" y="1323376"/>
          <a:ext cx="1860997" cy="63687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perspectiveRelaxed" fov="2700000">
            <a:rot lat="0" lon="0" rev="0"/>
          </a:camera>
          <a:lightRig rig="soft" dir="t"/>
          <a:backdrop>
            <a:anchor x="0" y="0" z="-210000"/>
            <a:norm dx="0" dy="0" dz="914400"/>
            <a:up dx="0" dy="914400" dz="0"/>
          </a:backdrop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  <a:sp3d extrusionH="28000" prstMaterial="matte"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100" b="1" kern="1200">
              <a:solidFill>
                <a:schemeClr val="tx1"/>
              </a:solidFill>
            </a:rPr>
            <a:t>PIT- danej JST</a:t>
          </a:r>
          <a:endParaRPr lang="pl-PL" sz="1100" b="1" kern="1200" dirty="0">
            <a:solidFill>
              <a:schemeClr val="tx1"/>
            </a:solidFill>
          </a:endParaRPr>
        </a:p>
      </dsp:txBody>
      <dsp:txXfrm>
        <a:off x="2293041" y="1354466"/>
        <a:ext cx="1798817" cy="57469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45CF5D-2814-43B9-9BEC-EF9FE856159E}">
      <dsp:nvSpPr>
        <dsp:cNvPr id="0" name=""/>
        <dsp:cNvSpPr/>
      </dsp:nvSpPr>
      <dsp:spPr>
        <a:xfrm rot="5400000">
          <a:off x="4857811" y="-1606569"/>
          <a:ext cx="3872563" cy="7876713"/>
        </a:xfrm>
        <a:prstGeom prst="round2SameRect">
          <a:avLst/>
        </a:prstGeom>
        <a:solidFill>
          <a:srgbClr val="5B9BD5">
            <a:alpha val="90000"/>
            <a:tint val="40000"/>
            <a:hueOff val="0"/>
            <a:satOff val="0"/>
            <a:lumOff val="0"/>
            <a:alphaOff val="0"/>
          </a:srgbClr>
        </a:solidFill>
        <a:ln w="6350" cap="flat" cmpd="sng" algn="ctr">
          <a:solidFill>
            <a:srgbClr val="5B9BD5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ysClr val="window" lastClr="FFFFFF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 rtl="0">
            <a:lnSpc>
              <a:spcPct val="100000"/>
            </a:lnSpc>
            <a:spcBef>
              <a:spcPct val="0"/>
            </a:spcBef>
            <a:spcAft>
              <a:spcPts val="600"/>
            </a:spcAft>
            <a:buChar char="•"/>
          </a:pPr>
          <a:r>
            <a:rPr lang="pl-PL" sz="1600" b="0" i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effectLst/>
              <a:latin typeface="+mn-lt"/>
              <a:ea typeface="+mn-ea"/>
              <a:cs typeface="+mn-cs"/>
            </a:rPr>
            <a:t>elastyczne kryteria podziału,</a:t>
          </a:r>
        </a:p>
        <a:p>
          <a:pPr marL="171450" lvl="1" indent="-171450" algn="l" defTabSz="711200" rtl="0">
            <a:lnSpc>
              <a:spcPct val="100000"/>
            </a:lnSpc>
            <a:spcBef>
              <a:spcPct val="0"/>
            </a:spcBef>
            <a:spcAft>
              <a:spcPts val="600"/>
            </a:spcAft>
            <a:buChar char="•"/>
          </a:pPr>
          <a:r>
            <a:rPr lang="pl-PL" sz="1600" b="0" i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effectLst/>
              <a:latin typeface="+mn-lt"/>
              <a:ea typeface="+mn-ea"/>
              <a:cs typeface="+mn-cs"/>
            </a:rPr>
            <a:t>przeznaczenie na dofinansowanie </a:t>
          </a:r>
          <a:r>
            <a:rPr lang="pl-PL" sz="1600" i="1" kern="1200" dirty="0">
              <a:effectLst/>
              <a:latin typeface="+mn-lt"/>
              <a:ea typeface="Times New Roman" panose="02020603050405020304" pitchFamily="18" charset="0"/>
            </a:rPr>
            <a:t>zadań o szczególnie ważnym dla JST znaczeniu społecznym lub gospodarczym, w tym także zadań o charakterze inwestycyjnym, </a:t>
          </a:r>
          <a:r>
            <a:rPr lang="pl-PL" sz="1600" b="0" i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effectLst/>
              <a:latin typeface="+mn-lt"/>
              <a:ea typeface="+mn-ea"/>
              <a:cs typeface="+mn-cs"/>
            </a:rPr>
            <a:t>  </a:t>
          </a:r>
        </a:p>
        <a:p>
          <a:pPr marL="171450" lvl="1" indent="-171450" algn="l" defTabSz="711200" rtl="0">
            <a:lnSpc>
              <a:spcPct val="100000"/>
            </a:lnSpc>
            <a:spcBef>
              <a:spcPct val="0"/>
            </a:spcBef>
            <a:spcAft>
              <a:spcPts val="600"/>
            </a:spcAft>
            <a:buChar char="•"/>
          </a:pPr>
          <a:r>
            <a:rPr lang="pl-PL" sz="1600" b="0" i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effectLst/>
              <a:latin typeface="+mn-lt"/>
              <a:ea typeface="+mn-ea"/>
              <a:cs typeface="+mn-cs"/>
            </a:rPr>
            <a:t>obszary wymagające dofinansowania w ramach rezerwy dochodów oraz środki na poszczególne obszary wskazywane przez Stronę Samorządową,</a:t>
          </a:r>
        </a:p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ts val="600"/>
            </a:spcAft>
            <a:buChar char="•"/>
          </a:pPr>
          <a:r>
            <a:rPr lang="pl-PL" sz="1600" b="0" i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effectLst/>
              <a:latin typeface="+mn-lt"/>
              <a:ea typeface="+mn-ea"/>
              <a:cs typeface="+mn-cs"/>
            </a:rPr>
            <a:t>jeśli Strona Samorządowa nie przedstawi jednolitych wytycznych podziału rezerwy dochodów to z mocy ustawy rezerwa zostanie podzielona na zadania z zakresu oświaty,</a:t>
          </a:r>
        </a:p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ts val="600"/>
            </a:spcAft>
            <a:buChar char="•"/>
          </a:pPr>
          <a:r>
            <a:rPr lang="pl-PL" sz="1600" i="1" kern="1200" dirty="0">
              <a:latin typeface="+mn-lt"/>
            </a:rPr>
            <a:t>20% środków rezerwy przeznaczone na dofinansowanie zadań, których nie można przewidzieć przed rozpoczęciem roku budżetowego. Tą pulą dysponowałby MF. </a:t>
          </a:r>
          <a:endParaRPr lang="pl-PL" sz="1600" b="0" i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effectLst/>
            <a:latin typeface="+mn-lt"/>
            <a:ea typeface="+mn-ea"/>
            <a:cs typeface="+mn-cs"/>
          </a:endParaRPr>
        </a:p>
      </dsp:txBody>
      <dsp:txXfrm rot="-5400000">
        <a:off x="2855737" y="584548"/>
        <a:ext cx="7687670" cy="3494477"/>
      </dsp:txXfrm>
    </dsp:sp>
    <dsp:sp modelId="{C8254E74-EAAF-433A-AFBF-956C5FC117C8}">
      <dsp:nvSpPr>
        <dsp:cNvPr id="0" name=""/>
        <dsp:cNvSpPr/>
      </dsp:nvSpPr>
      <dsp:spPr>
        <a:xfrm>
          <a:off x="0" y="0"/>
          <a:ext cx="2855237" cy="4598895"/>
        </a:xfrm>
        <a:prstGeom prst="roundRect">
          <a:avLst/>
        </a:prstGeom>
        <a:gradFill rotWithShape="0">
          <a:gsLst>
            <a:gs pos="0">
              <a:srgbClr val="5B9BD5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5B9BD5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5B9BD5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400" b="1" kern="1200" dirty="0">
              <a:solidFill>
                <a:schemeClr val="bg1"/>
              </a:solidFill>
            </a:rPr>
            <a:t>Jedna rezerwa </a:t>
          </a:r>
          <a:br>
            <a:rPr lang="pl-PL" sz="2400" b="1" kern="1200" dirty="0">
              <a:solidFill>
                <a:schemeClr val="bg1"/>
              </a:solidFill>
            </a:rPr>
          </a:br>
          <a:r>
            <a:rPr lang="pl-PL" sz="2400" b="1" kern="1200" dirty="0">
              <a:solidFill>
                <a:schemeClr val="bg1"/>
              </a:solidFill>
            </a:rPr>
            <a:t>- w wysokości ok. 1% kwoty potrzeb finansowych ustalonych dla wszystkich JST (ok. 1,2 mld zł) </a:t>
          </a:r>
          <a:endParaRPr lang="pl-PL" sz="240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libri" panose="020F0502020204030204"/>
            <a:ea typeface="+mn-ea"/>
            <a:cs typeface="+mn-cs"/>
          </a:endParaRPr>
        </a:p>
      </dsp:txBody>
      <dsp:txXfrm>
        <a:off x="139381" y="139381"/>
        <a:ext cx="2576475" cy="43201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0.2681</cdr:x>
      <cdr:y>0.36606</cdr:y>
    </cdr:from>
    <cdr:to>
      <cdr:x>0.40757</cdr:x>
      <cdr:y>0.5</cdr:y>
    </cdr:to>
    <cdr:sp macro="" textlink="">
      <cdr:nvSpPr>
        <cdr:cNvPr id="2" name="pole tekstowe 1">
          <a:extLst xmlns:a="http://schemas.openxmlformats.org/drawingml/2006/main">
            <a:ext uri="{FF2B5EF4-FFF2-40B4-BE49-F238E27FC236}">
              <a16:creationId xmlns:a16="http://schemas.microsoft.com/office/drawing/2014/main" id="{B154A90D-7BD1-442A-850B-9F019145BB33}"/>
            </a:ext>
          </a:extLst>
        </cdr:cNvPr>
        <cdr:cNvSpPr txBox="1"/>
      </cdr:nvSpPr>
      <cdr:spPr>
        <a:xfrm xmlns:a="http://schemas.openxmlformats.org/drawingml/2006/main">
          <a:off x="2808312" y="1988765"/>
          <a:ext cx="1460920" cy="7276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l-PL" sz="1600" b="0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rPr>
            <a:t>kwota zwiększenia</a:t>
          </a:r>
        </a:p>
      </cdr:txBody>
    </cdr:sp>
  </cdr:relSizeAnchor>
  <cdr:relSizeAnchor xmlns:cdr="http://schemas.openxmlformats.org/drawingml/2006/chartDrawing">
    <cdr:from>
      <cdr:x>0.24748</cdr:x>
      <cdr:y>0.26959</cdr:y>
    </cdr:from>
    <cdr:to>
      <cdr:x>0.26394</cdr:x>
      <cdr:y>0.56492</cdr:y>
    </cdr:to>
    <cdr:sp macro="" textlink="">
      <cdr:nvSpPr>
        <cdr:cNvPr id="3" name="Nawias klamrowy zamykający 2">
          <a:extLst xmlns:a="http://schemas.openxmlformats.org/drawingml/2006/main">
            <a:ext uri="{FF2B5EF4-FFF2-40B4-BE49-F238E27FC236}">
              <a16:creationId xmlns:a16="http://schemas.microsoft.com/office/drawing/2014/main" id="{0C9A5376-99E9-476C-9825-10713AB291D0}"/>
            </a:ext>
          </a:extLst>
        </cdr:cNvPr>
        <cdr:cNvSpPr/>
      </cdr:nvSpPr>
      <cdr:spPr>
        <a:xfrm xmlns:a="http://schemas.openxmlformats.org/drawingml/2006/main">
          <a:off x="2592288" y="1464665"/>
          <a:ext cx="172447" cy="1604485"/>
        </a:xfrm>
        <a:prstGeom xmlns:a="http://schemas.openxmlformats.org/drawingml/2006/main" prst="rightBrace">
          <a:avLst>
            <a:gd name="adj1" fmla="val 8333"/>
            <a:gd name="adj2" fmla="val 50433"/>
          </a:avLst>
        </a:prstGeom>
        <a:ln xmlns:a="http://schemas.openxmlformats.org/drawingml/2006/main" w="57150">
          <a:solidFill>
            <a:schemeClr val="accent2">
              <a:lumMod val="7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pl-PL"/>
        </a:p>
      </cdr:txBody>
    </cdr:sp>
  </cdr:relSizeAnchor>
  <cdr:relSizeAnchor xmlns:cdr="http://schemas.openxmlformats.org/drawingml/2006/chartDrawing">
    <cdr:from>
      <cdr:x>0.93492</cdr:x>
      <cdr:y>0.72023</cdr:y>
    </cdr:from>
    <cdr:to>
      <cdr:x>0.93984</cdr:x>
      <cdr:y>0.75571</cdr:y>
    </cdr:to>
    <cdr:sp macro="" textlink="">
      <cdr:nvSpPr>
        <cdr:cNvPr id="4" name="Nawias klamrowy zamykający 3">
          <a:extLst xmlns:a="http://schemas.openxmlformats.org/drawingml/2006/main">
            <a:ext uri="{FF2B5EF4-FFF2-40B4-BE49-F238E27FC236}">
              <a16:creationId xmlns:a16="http://schemas.microsoft.com/office/drawing/2014/main" id="{476891A1-C1F4-489A-98BE-404265201A31}"/>
            </a:ext>
          </a:extLst>
        </cdr:cNvPr>
        <cdr:cNvSpPr/>
      </cdr:nvSpPr>
      <cdr:spPr>
        <a:xfrm xmlns:a="http://schemas.openxmlformats.org/drawingml/2006/main">
          <a:off x="9793088" y="3912937"/>
          <a:ext cx="51536" cy="192760"/>
        </a:xfrm>
        <a:prstGeom xmlns:a="http://schemas.openxmlformats.org/drawingml/2006/main" prst="rightBrace">
          <a:avLst>
            <a:gd name="adj1" fmla="val 8333"/>
            <a:gd name="adj2" fmla="val 50433"/>
          </a:avLst>
        </a:prstGeom>
        <a:ln xmlns:a="http://schemas.openxmlformats.org/drawingml/2006/main" w="57150">
          <a:solidFill>
            <a:schemeClr val="accent2">
              <a:lumMod val="7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pl-PL"/>
        </a:p>
      </cdr:txBody>
    </cdr:sp>
  </cdr:relSizeAnchor>
  <cdr:relSizeAnchor xmlns:cdr="http://schemas.openxmlformats.org/drawingml/2006/chartDrawing">
    <cdr:from>
      <cdr:x>0.70806</cdr:x>
      <cdr:y>0.70698</cdr:y>
    </cdr:from>
    <cdr:to>
      <cdr:x>0.71298</cdr:x>
      <cdr:y>0.80641</cdr:y>
    </cdr:to>
    <cdr:sp macro="" textlink="">
      <cdr:nvSpPr>
        <cdr:cNvPr id="5" name="Nawias klamrowy zamykający 4">
          <a:extLst xmlns:a="http://schemas.openxmlformats.org/drawingml/2006/main">
            <a:ext uri="{FF2B5EF4-FFF2-40B4-BE49-F238E27FC236}">
              <a16:creationId xmlns:a16="http://schemas.microsoft.com/office/drawing/2014/main" id="{476891A1-C1F4-489A-98BE-404265201A31}"/>
            </a:ext>
          </a:extLst>
        </cdr:cNvPr>
        <cdr:cNvSpPr/>
      </cdr:nvSpPr>
      <cdr:spPr>
        <a:xfrm xmlns:a="http://schemas.openxmlformats.org/drawingml/2006/main">
          <a:off x="7416824" y="3840929"/>
          <a:ext cx="51536" cy="540192"/>
        </a:xfrm>
        <a:prstGeom xmlns:a="http://schemas.openxmlformats.org/drawingml/2006/main" prst="rightBrace">
          <a:avLst>
            <a:gd name="adj1" fmla="val 8333"/>
            <a:gd name="adj2" fmla="val 50433"/>
          </a:avLst>
        </a:prstGeom>
        <a:ln xmlns:a="http://schemas.openxmlformats.org/drawingml/2006/main" w="57150">
          <a:solidFill>
            <a:schemeClr val="accent2">
              <a:lumMod val="7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pl-PL"/>
        </a:p>
      </cdr:txBody>
    </cdr:sp>
  </cdr:relSizeAnchor>
  <cdr:relSizeAnchor xmlns:cdr="http://schemas.openxmlformats.org/drawingml/2006/chartDrawing">
    <cdr:from>
      <cdr:x>0.4824</cdr:x>
      <cdr:y>0.33538</cdr:y>
    </cdr:from>
    <cdr:to>
      <cdr:x>0.48676</cdr:x>
      <cdr:y>0.54841</cdr:y>
    </cdr:to>
    <cdr:sp macro="" textlink="">
      <cdr:nvSpPr>
        <cdr:cNvPr id="6" name="Nawias klamrowy zamykający 5">
          <a:extLst xmlns:a="http://schemas.openxmlformats.org/drawingml/2006/main">
            <a:ext uri="{FF2B5EF4-FFF2-40B4-BE49-F238E27FC236}">
              <a16:creationId xmlns:a16="http://schemas.microsoft.com/office/drawing/2014/main" id="{476891A1-C1F4-489A-98BE-404265201A31}"/>
            </a:ext>
          </a:extLst>
        </cdr:cNvPr>
        <cdr:cNvSpPr/>
      </cdr:nvSpPr>
      <cdr:spPr>
        <a:xfrm xmlns:a="http://schemas.openxmlformats.org/drawingml/2006/main">
          <a:off x="5053008" y="1822106"/>
          <a:ext cx="45719" cy="1157325"/>
        </a:xfrm>
        <a:prstGeom xmlns:a="http://schemas.openxmlformats.org/drawingml/2006/main" prst="rightBrace">
          <a:avLst>
            <a:gd name="adj1" fmla="val 8333"/>
            <a:gd name="adj2" fmla="val 50433"/>
          </a:avLst>
        </a:prstGeom>
        <a:ln xmlns:a="http://schemas.openxmlformats.org/drawingml/2006/main" w="57150">
          <a:solidFill>
            <a:schemeClr val="accent2">
              <a:lumMod val="7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pl-PL"/>
        </a:p>
      </cdr:txBody>
    </cdr:sp>
  </cdr:relSizeAnchor>
  <cdr:relSizeAnchor xmlns:cdr="http://schemas.openxmlformats.org/drawingml/2006/chartDrawing">
    <cdr:from>
      <cdr:x>0.00546</cdr:x>
      <cdr:y>0.00836</cdr:y>
    </cdr:from>
    <cdr:to>
      <cdr:x>0.08256</cdr:x>
      <cdr:y>0.10617</cdr:y>
    </cdr:to>
    <cdr:sp macro="" textlink="">
      <cdr:nvSpPr>
        <cdr:cNvPr id="7" name="pole tekstowe 1">
          <a:extLst xmlns:a="http://schemas.openxmlformats.org/drawingml/2006/main">
            <a:ext uri="{FF2B5EF4-FFF2-40B4-BE49-F238E27FC236}">
              <a16:creationId xmlns:a16="http://schemas.microsoft.com/office/drawing/2014/main" id="{9484BEF5-FB11-4074-B141-F593DC654828}"/>
            </a:ext>
          </a:extLst>
        </cdr:cNvPr>
        <cdr:cNvSpPr txBox="1"/>
      </cdr:nvSpPr>
      <cdr:spPr>
        <a:xfrm xmlns:a="http://schemas.openxmlformats.org/drawingml/2006/main">
          <a:off x="50800" y="50800"/>
          <a:ext cx="716935" cy="594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l-PL" sz="2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rPr>
            <a:t>%</a:t>
          </a:r>
        </a:p>
      </cdr:txBody>
    </cdr:sp>
  </cdr:relSizeAnchor>
  <cdr:relSizeAnchor xmlns:cdr="http://schemas.openxmlformats.org/drawingml/2006/chartDrawing">
    <cdr:from>
      <cdr:x>0.50217</cdr:x>
      <cdr:y>0.37493</cdr:y>
    </cdr:from>
    <cdr:to>
      <cdr:x>0.64164</cdr:x>
      <cdr:y>0.50886</cdr:y>
    </cdr:to>
    <cdr:sp macro="" textlink="">
      <cdr:nvSpPr>
        <cdr:cNvPr id="11" name="pole tekstowe 1">
          <a:extLst xmlns:a="http://schemas.openxmlformats.org/drawingml/2006/main">
            <a:ext uri="{FF2B5EF4-FFF2-40B4-BE49-F238E27FC236}">
              <a16:creationId xmlns:a16="http://schemas.microsoft.com/office/drawing/2014/main" id="{50AF8B44-0415-4B2D-9AFB-10F2BA3AB832}"/>
            </a:ext>
          </a:extLst>
        </cdr:cNvPr>
        <cdr:cNvSpPr txBox="1"/>
      </cdr:nvSpPr>
      <cdr:spPr>
        <a:xfrm xmlns:a="http://schemas.openxmlformats.org/drawingml/2006/main">
          <a:off x="5260132" y="2036955"/>
          <a:ext cx="1460919" cy="7276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l-PL" sz="1600" b="0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rPr>
            <a:t>kwota zwiększenia</a:t>
          </a:r>
        </a:p>
      </cdr:txBody>
    </cdr:sp>
  </cdr:relSizeAnchor>
  <cdr:relSizeAnchor xmlns:cdr="http://schemas.openxmlformats.org/drawingml/2006/chartDrawing">
    <cdr:from>
      <cdr:x>0.72869</cdr:x>
      <cdr:y>0.70698</cdr:y>
    </cdr:from>
    <cdr:to>
      <cdr:x>0.86816</cdr:x>
      <cdr:y>0.84091</cdr:y>
    </cdr:to>
    <cdr:sp macro="" textlink="">
      <cdr:nvSpPr>
        <cdr:cNvPr id="12" name="pole tekstowe 1">
          <a:extLst xmlns:a="http://schemas.openxmlformats.org/drawingml/2006/main">
            <a:ext uri="{FF2B5EF4-FFF2-40B4-BE49-F238E27FC236}">
              <a16:creationId xmlns:a16="http://schemas.microsoft.com/office/drawing/2014/main" id="{50AF8B44-0415-4B2D-9AFB-10F2BA3AB832}"/>
            </a:ext>
          </a:extLst>
        </cdr:cNvPr>
        <cdr:cNvSpPr txBox="1"/>
      </cdr:nvSpPr>
      <cdr:spPr>
        <a:xfrm xmlns:a="http://schemas.openxmlformats.org/drawingml/2006/main">
          <a:off x="7632848" y="3840929"/>
          <a:ext cx="1460919" cy="7276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l-PL" sz="1400" b="0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rPr>
            <a:t>kwota zwiększenia</a:t>
          </a:r>
        </a:p>
      </cdr:txBody>
    </cdr:sp>
  </cdr:relSizeAnchor>
  <cdr:relSizeAnchor xmlns:cdr="http://schemas.openxmlformats.org/drawingml/2006/chartDrawing">
    <cdr:from>
      <cdr:x>0.90824</cdr:x>
      <cdr:y>0.62745</cdr:y>
    </cdr:from>
    <cdr:to>
      <cdr:x>1</cdr:x>
      <cdr:y>0.71331</cdr:y>
    </cdr:to>
    <cdr:sp macro="" textlink="">
      <cdr:nvSpPr>
        <cdr:cNvPr id="13" name="pole tekstowe 1">
          <a:extLst xmlns:a="http://schemas.openxmlformats.org/drawingml/2006/main">
            <a:ext uri="{FF2B5EF4-FFF2-40B4-BE49-F238E27FC236}">
              <a16:creationId xmlns:a16="http://schemas.microsoft.com/office/drawing/2014/main" id="{50AF8B44-0415-4B2D-9AFB-10F2BA3AB832}"/>
            </a:ext>
          </a:extLst>
        </cdr:cNvPr>
        <cdr:cNvSpPr txBox="1"/>
      </cdr:nvSpPr>
      <cdr:spPr>
        <a:xfrm xmlns:a="http://schemas.openxmlformats.org/drawingml/2006/main">
          <a:off x="9513623" y="3408881"/>
          <a:ext cx="961170" cy="46646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l-PL" sz="1200" b="0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rPr>
            <a:t>kwota zwiększenia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5428"/>
          </a:xfrm>
          <a:prstGeom prst="rect">
            <a:avLst/>
          </a:prstGeom>
        </p:spPr>
        <p:txBody>
          <a:bodyPr vert="horz" lIns="91741" tIns="45869" rIns="91741" bIns="45869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5428"/>
          </a:xfrm>
          <a:prstGeom prst="rect">
            <a:avLst/>
          </a:prstGeom>
        </p:spPr>
        <p:txBody>
          <a:bodyPr vert="horz" lIns="91741" tIns="45869" rIns="91741" bIns="45869" rtlCol="0"/>
          <a:lstStyle>
            <a:lvl1pPr algn="r">
              <a:defRPr sz="1200"/>
            </a:lvl1pPr>
          </a:lstStyle>
          <a:p>
            <a:fld id="{A46981FF-A4C7-4AE2-BA2E-315BDFE4A662}" type="datetimeFigureOut">
              <a:rPr lang="pl-PL" smtClean="0"/>
              <a:t>06.05.2024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1" y="9378828"/>
            <a:ext cx="2945659" cy="495427"/>
          </a:xfrm>
          <a:prstGeom prst="rect">
            <a:avLst/>
          </a:prstGeom>
        </p:spPr>
        <p:txBody>
          <a:bodyPr vert="horz" lIns="91741" tIns="45869" rIns="91741" bIns="45869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50443" y="9378828"/>
            <a:ext cx="2945659" cy="495427"/>
          </a:xfrm>
          <a:prstGeom prst="rect">
            <a:avLst/>
          </a:prstGeom>
        </p:spPr>
        <p:txBody>
          <a:bodyPr vert="horz" lIns="91741" tIns="45869" rIns="91741" bIns="45869" rtlCol="0" anchor="b"/>
          <a:lstStyle>
            <a:lvl1pPr algn="r">
              <a:defRPr sz="1200"/>
            </a:lvl1pPr>
          </a:lstStyle>
          <a:p>
            <a:fld id="{D3E322AA-0756-4252-AF59-F0583F23472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559468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5428"/>
          </a:xfrm>
          <a:prstGeom prst="rect">
            <a:avLst/>
          </a:prstGeom>
        </p:spPr>
        <p:txBody>
          <a:bodyPr vert="horz" lIns="91741" tIns="45869" rIns="91741" bIns="45869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428"/>
          </a:xfrm>
          <a:prstGeom prst="rect">
            <a:avLst/>
          </a:prstGeom>
        </p:spPr>
        <p:txBody>
          <a:bodyPr vert="horz" lIns="91741" tIns="45869" rIns="91741" bIns="45869" rtlCol="0"/>
          <a:lstStyle>
            <a:lvl1pPr algn="r">
              <a:defRPr sz="1200"/>
            </a:lvl1pPr>
          </a:lstStyle>
          <a:p>
            <a:fld id="{8148235E-7442-4C39-8EF2-0BD7686D465C}" type="datetimeFigureOut">
              <a:rPr lang="pl-PL" smtClean="0"/>
              <a:t>06.05.2024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41" tIns="45869" rIns="91741" bIns="45869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51985"/>
            <a:ext cx="5438140" cy="3887986"/>
          </a:xfrm>
          <a:prstGeom prst="rect">
            <a:avLst/>
          </a:prstGeom>
        </p:spPr>
        <p:txBody>
          <a:bodyPr vert="horz" lIns="91741" tIns="45869" rIns="91741" bIns="45869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1" y="9378828"/>
            <a:ext cx="2945659" cy="495427"/>
          </a:xfrm>
          <a:prstGeom prst="rect">
            <a:avLst/>
          </a:prstGeom>
        </p:spPr>
        <p:txBody>
          <a:bodyPr vert="horz" lIns="91741" tIns="45869" rIns="91741" bIns="45869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3" y="9378828"/>
            <a:ext cx="2945659" cy="495427"/>
          </a:xfrm>
          <a:prstGeom prst="rect">
            <a:avLst/>
          </a:prstGeom>
        </p:spPr>
        <p:txBody>
          <a:bodyPr vert="horz" lIns="91741" tIns="45869" rIns="91741" bIns="45869" rtlCol="0" anchor="b"/>
          <a:lstStyle>
            <a:lvl1pPr algn="r">
              <a:defRPr sz="1200"/>
            </a:lvl1pPr>
          </a:lstStyle>
          <a:p>
            <a:fld id="{C8C24805-2DDF-4A57-8734-426C6BBE1BB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68238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24805-2DDF-4A57-8734-426C6BBE1BBB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7850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1200">
              <a:defRPr/>
            </a:pPr>
            <a:fld id="{C8C24805-2DDF-4A57-8734-426C6BBE1BBB}" type="slidenum">
              <a:rPr lang="pl-PL">
                <a:solidFill>
                  <a:prstClr val="black"/>
                </a:solidFill>
                <a:latin typeface="Calibri" panose="020F0502020204030204"/>
              </a:rPr>
              <a:pPr defTabSz="911200">
                <a:defRPr/>
              </a:pPr>
              <a:t>14</a:t>
            </a:fld>
            <a:endParaRPr lang="pl-PL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147988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24805-2DDF-4A57-8734-426C6BBE1BBB}" type="slidenum">
              <a:rPr lang="pl-PL" smtClean="0"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93787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24805-2DDF-4A57-8734-426C6BBE1BBB}" type="slidenum">
              <a:rPr lang="pl-PL" smtClean="0"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01006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24805-2DDF-4A57-8734-426C6BBE1BBB}" type="slidenum">
              <a:rPr lang="pl-PL" smtClean="0"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961358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298">
              <a:defRPr/>
            </a:pPr>
            <a:fld id="{C8C24805-2DDF-4A57-8734-426C6BBE1BBB}" type="slidenum">
              <a:rPr lang="pl-PL">
                <a:solidFill>
                  <a:prstClr val="black"/>
                </a:solidFill>
                <a:latin typeface="Calibri" panose="020F0502020204030204"/>
              </a:rPr>
              <a:pPr defTabSz="914298">
                <a:defRPr/>
              </a:pPr>
              <a:t>18</a:t>
            </a:fld>
            <a:endParaRPr lang="pl-PL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9115429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24805-2DDF-4A57-8734-426C6BBE1BBB}" type="slidenum">
              <a:rPr lang="pl-PL" smtClean="0"/>
              <a:t>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928870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298">
              <a:defRPr/>
            </a:pPr>
            <a:fld id="{C8C24805-2DDF-4A57-8734-426C6BBE1BBB}" type="slidenum">
              <a:rPr lang="pl-PL">
                <a:solidFill>
                  <a:prstClr val="black"/>
                </a:solidFill>
                <a:latin typeface="Calibri" panose="020F0502020204030204"/>
              </a:rPr>
              <a:pPr defTabSz="914298">
                <a:defRPr/>
              </a:pPr>
              <a:t>21</a:t>
            </a:fld>
            <a:endParaRPr lang="pl-PL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13071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298">
              <a:defRPr/>
            </a:pPr>
            <a:fld id="{C8C24805-2DDF-4A57-8734-426C6BBE1BBB}" type="slidenum">
              <a:rPr lang="pl-PL">
                <a:solidFill>
                  <a:prstClr val="black"/>
                </a:solidFill>
                <a:latin typeface="Calibri" panose="020F0502020204030204"/>
              </a:rPr>
              <a:pPr defTabSz="914298">
                <a:defRPr/>
              </a:pPr>
              <a:t>22</a:t>
            </a:fld>
            <a:endParaRPr lang="pl-PL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92120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298">
              <a:defRPr/>
            </a:pPr>
            <a:fld id="{C8C24805-2DDF-4A57-8734-426C6BBE1BBB}" type="slidenum">
              <a:rPr lang="pl-PL">
                <a:solidFill>
                  <a:prstClr val="black"/>
                </a:solidFill>
                <a:latin typeface="Calibri" panose="020F0502020204030204"/>
              </a:rPr>
              <a:pPr defTabSz="914298">
                <a:defRPr/>
              </a:pPr>
              <a:t>23</a:t>
            </a:fld>
            <a:endParaRPr lang="pl-PL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677316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298">
              <a:defRPr/>
            </a:pPr>
            <a:fld id="{C8C24805-2DDF-4A57-8734-426C6BBE1BBB}" type="slidenum">
              <a:rPr lang="pl-PL">
                <a:solidFill>
                  <a:prstClr val="black"/>
                </a:solidFill>
                <a:latin typeface="Calibri" panose="020F0502020204030204"/>
              </a:rPr>
              <a:pPr defTabSz="914298">
                <a:defRPr/>
              </a:pPr>
              <a:t>25</a:t>
            </a:fld>
            <a:endParaRPr lang="pl-PL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583981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24805-2DDF-4A57-8734-426C6BBE1BBB}" type="slidenum">
              <a:rPr lang="pl-PL" smtClean="0"/>
              <a:t>29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84908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298">
              <a:defRPr/>
            </a:pPr>
            <a:fld id="{C8C24805-2DDF-4A57-8734-426C6BBE1BBB}" type="slidenum">
              <a:rPr lang="pl-PL">
                <a:solidFill>
                  <a:prstClr val="black"/>
                </a:solidFill>
                <a:latin typeface="Calibri" panose="020F0502020204030204"/>
              </a:rPr>
              <a:pPr defTabSz="914298">
                <a:defRPr/>
              </a:pPr>
              <a:t>30</a:t>
            </a:fld>
            <a:endParaRPr lang="pl-PL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076143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0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87" r="36589"/>
          <a:stretch/>
        </p:blipFill>
        <p:spPr>
          <a:xfrm>
            <a:off x="9768408" y="162132"/>
            <a:ext cx="1944216" cy="1220459"/>
          </a:xfrm>
          <a:prstGeom prst="rect">
            <a:avLst/>
          </a:prstGeom>
        </p:spPr>
      </p:pic>
      <p:sp>
        <p:nvSpPr>
          <p:cNvPr id="11" name="Podtytuł 2">
            <a:extLst>
              <a:ext uri="{FF2B5EF4-FFF2-40B4-BE49-F238E27FC236}">
                <a16:creationId xmlns:a16="http://schemas.microsoft.com/office/drawing/2014/main" id="{6973884C-64EC-E64C-8775-EFF4BD75AC54}"/>
              </a:ext>
            </a:extLst>
          </p:cNvPr>
          <p:cNvSpPr txBox="1">
            <a:spLocks/>
          </p:cNvSpPr>
          <p:nvPr userDrawn="1"/>
        </p:nvSpPr>
        <p:spPr>
          <a:xfrm>
            <a:off x="1183541" y="6382528"/>
            <a:ext cx="8511788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sz="900" b="1" spc="150" dirty="0">
                <a:solidFill>
                  <a:schemeClr val="bg1"/>
                </a:solidFill>
                <a:latin typeface="Lato Black" panose="020F0A02020204030203" pitchFamily="34" charset="-18"/>
              </a:rPr>
              <a:t>Ministerstwo Finansów</a:t>
            </a:r>
            <a:r>
              <a:rPr lang="pl-PL" sz="900" b="1" spc="150" dirty="0">
                <a:solidFill>
                  <a:schemeClr val="bg1"/>
                </a:solidFill>
                <a:latin typeface="Lato" panose="020F0502020204030203" pitchFamily="34" charset="-18"/>
              </a:rPr>
              <a:t>  </a:t>
            </a:r>
            <a:r>
              <a:rPr lang="pl-PL" sz="900" spc="150" dirty="0">
                <a:solidFill>
                  <a:schemeClr val="bg1"/>
                </a:solidFill>
                <a:latin typeface="Lato" panose="020F0502020204030203" pitchFamily="34" charset="-18"/>
              </a:rPr>
              <a:t>/  gov.pl/finanse</a:t>
            </a:r>
            <a:r>
              <a:rPr lang="pl-PL" sz="900" spc="150" dirty="0">
                <a:solidFill>
                  <a:schemeClr val="bg1"/>
                </a:solidFill>
                <a:latin typeface="Montserrat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18388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87" r="36589"/>
          <a:stretch/>
        </p:blipFill>
        <p:spPr>
          <a:xfrm>
            <a:off x="9768408" y="162132"/>
            <a:ext cx="1944216" cy="1220459"/>
          </a:xfrm>
          <a:prstGeom prst="rect">
            <a:avLst/>
          </a:prstGeom>
        </p:spPr>
      </p:pic>
      <p:sp>
        <p:nvSpPr>
          <p:cNvPr id="4" name="Podtytuł 2">
            <a:extLst>
              <a:ext uri="{FF2B5EF4-FFF2-40B4-BE49-F238E27FC236}">
                <a16:creationId xmlns:a16="http://schemas.microsoft.com/office/drawing/2014/main" id="{6973884C-64EC-E64C-8775-EFF4BD75AC54}"/>
              </a:ext>
            </a:extLst>
          </p:cNvPr>
          <p:cNvSpPr txBox="1">
            <a:spLocks/>
          </p:cNvSpPr>
          <p:nvPr userDrawn="1"/>
        </p:nvSpPr>
        <p:spPr>
          <a:xfrm>
            <a:off x="1183541" y="6382528"/>
            <a:ext cx="8511788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sz="900" b="1" spc="150" dirty="0">
                <a:solidFill>
                  <a:schemeClr val="bg1"/>
                </a:solidFill>
                <a:latin typeface="Lato Black" panose="020F0A02020204030203" pitchFamily="34" charset="-18"/>
              </a:rPr>
              <a:t>Ministerstwo Finansów</a:t>
            </a:r>
            <a:r>
              <a:rPr lang="pl-PL" sz="900" b="1" spc="150" dirty="0">
                <a:solidFill>
                  <a:schemeClr val="bg1"/>
                </a:solidFill>
                <a:latin typeface="Lato" panose="020F0502020204030203" pitchFamily="34" charset="-18"/>
              </a:rPr>
              <a:t>  </a:t>
            </a:r>
            <a:r>
              <a:rPr lang="pl-PL" sz="900" spc="150" dirty="0">
                <a:solidFill>
                  <a:schemeClr val="bg1"/>
                </a:solidFill>
                <a:latin typeface="Lato" panose="020F0502020204030203" pitchFamily="34" charset="-18"/>
              </a:rPr>
              <a:t>/  gov.pl/finanse</a:t>
            </a:r>
            <a:r>
              <a:rPr lang="pl-PL" sz="900" spc="150" dirty="0">
                <a:solidFill>
                  <a:schemeClr val="bg1"/>
                </a:solidFill>
                <a:latin typeface="Montserrat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37387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87" r="36589"/>
          <a:stretch/>
        </p:blipFill>
        <p:spPr>
          <a:xfrm>
            <a:off x="9768408" y="162132"/>
            <a:ext cx="1944216" cy="1220459"/>
          </a:xfrm>
          <a:prstGeom prst="rect">
            <a:avLst/>
          </a:prstGeom>
        </p:spPr>
      </p:pic>
      <p:sp>
        <p:nvSpPr>
          <p:cNvPr id="4" name="Podtytuł 2">
            <a:extLst>
              <a:ext uri="{FF2B5EF4-FFF2-40B4-BE49-F238E27FC236}">
                <a16:creationId xmlns:a16="http://schemas.microsoft.com/office/drawing/2014/main" id="{6973884C-64EC-E64C-8775-EFF4BD75AC54}"/>
              </a:ext>
            </a:extLst>
          </p:cNvPr>
          <p:cNvSpPr txBox="1">
            <a:spLocks/>
          </p:cNvSpPr>
          <p:nvPr userDrawn="1"/>
        </p:nvSpPr>
        <p:spPr>
          <a:xfrm>
            <a:off x="1183541" y="6382528"/>
            <a:ext cx="8511788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sz="900" b="1" spc="150" dirty="0">
                <a:solidFill>
                  <a:schemeClr val="bg1"/>
                </a:solidFill>
                <a:latin typeface="Lato Black" panose="020F0A02020204030203" pitchFamily="34" charset="-18"/>
              </a:rPr>
              <a:t>Ministerstwo Finansów</a:t>
            </a:r>
            <a:r>
              <a:rPr lang="pl-PL" sz="900" b="1" spc="150" dirty="0">
                <a:solidFill>
                  <a:schemeClr val="bg1"/>
                </a:solidFill>
                <a:latin typeface="Lato" panose="020F0502020204030203" pitchFamily="34" charset="-18"/>
              </a:rPr>
              <a:t>  </a:t>
            </a:r>
            <a:r>
              <a:rPr lang="pl-PL" sz="900" spc="150" dirty="0">
                <a:solidFill>
                  <a:schemeClr val="bg1"/>
                </a:solidFill>
                <a:latin typeface="Lato" panose="020F0502020204030203" pitchFamily="34" charset="-18"/>
              </a:rPr>
              <a:t>/  gov.pl/finanse</a:t>
            </a:r>
            <a:r>
              <a:rPr lang="pl-PL" sz="900" spc="150" dirty="0">
                <a:solidFill>
                  <a:schemeClr val="bg1"/>
                </a:solidFill>
                <a:latin typeface="Montserrat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15006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>
            <a:extLst>
              <a:ext uri="{FF2B5EF4-FFF2-40B4-BE49-F238E27FC236}">
                <a16:creationId xmlns:a16="http://schemas.microsoft.com/office/drawing/2014/main" id="{6973884C-64EC-E64C-8775-EFF4BD75AC54}"/>
              </a:ext>
            </a:extLst>
          </p:cNvPr>
          <p:cNvSpPr txBox="1">
            <a:spLocks/>
          </p:cNvSpPr>
          <p:nvPr userDrawn="1"/>
        </p:nvSpPr>
        <p:spPr>
          <a:xfrm>
            <a:off x="1183541" y="6382528"/>
            <a:ext cx="8511788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sz="900" b="1" spc="150" dirty="0">
                <a:solidFill>
                  <a:schemeClr val="bg1"/>
                </a:solidFill>
                <a:latin typeface="Lato Black" panose="020F0A02020204030203" pitchFamily="34" charset="-18"/>
              </a:rPr>
              <a:t>Ministerstwo Finansów</a:t>
            </a:r>
            <a:r>
              <a:rPr lang="pl-PL" sz="900" b="1" spc="150" dirty="0">
                <a:solidFill>
                  <a:schemeClr val="bg1"/>
                </a:solidFill>
                <a:latin typeface="Lato" panose="020F0502020204030203" pitchFamily="34" charset="-18"/>
              </a:rPr>
              <a:t>  </a:t>
            </a:r>
            <a:r>
              <a:rPr lang="pl-PL" sz="900" spc="150" dirty="0">
                <a:solidFill>
                  <a:schemeClr val="bg1"/>
                </a:solidFill>
                <a:latin typeface="Lato" panose="020F0502020204030203" pitchFamily="34" charset="-18"/>
              </a:rPr>
              <a:t>/  gov.pl/finanse</a:t>
            </a:r>
            <a:r>
              <a:rPr lang="pl-PL" sz="900" spc="150" dirty="0">
                <a:solidFill>
                  <a:schemeClr val="bg1"/>
                </a:solidFill>
                <a:latin typeface="Montserrat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34351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9910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087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0688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D489CB08-3D65-2A45-BE99-428E5EF50B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270" y="5220291"/>
            <a:ext cx="4795093" cy="35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59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D489CB08-3D65-2A45-BE99-428E5EF50B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277" y="5220291"/>
            <a:ext cx="4795079" cy="35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767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D489CB08-3D65-2A45-BE99-428E5EF50B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270" y="5220291"/>
            <a:ext cx="4795093" cy="35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38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D489CB08-3D65-2A45-BE99-428E5EF50B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277" y="5220291"/>
            <a:ext cx="4795079" cy="35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9064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D489CB08-3D65-2A45-BE99-428E5EF50B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270" y="5220291"/>
            <a:ext cx="4795093" cy="35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2401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D489CB08-3D65-2A45-BE99-428E5EF50B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277" y="5220291"/>
            <a:ext cx="4795079" cy="35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2063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D489CB08-3D65-2A45-BE99-428E5EF50B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270" y="5220291"/>
            <a:ext cx="4795093" cy="35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6578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D489CB08-3D65-2A45-BE99-428E5EF50B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277" y="5220291"/>
            <a:ext cx="4795079" cy="35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04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.png"/><Relationship Id="rId4" Type="http://schemas.openxmlformats.org/officeDocument/2006/relationships/image" Target="../media/image5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theme" Target="../theme/theme9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.png"/><Relationship Id="rId4" Type="http://schemas.openxmlformats.org/officeDocument/2006/relationships/image" Target="../media/image12.jp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theme" Target="../theme/theme10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png"/><Relationship Id="rId4" Type="http://schemas.openxmlformats.org/officeDocument/2006/relationships/image" Target="../media/image13.jp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.png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6737" y="162132"/>
            <a:ext cx="4648596" cy="1220459"/>
          </a:xfrm>
          <a:prstGeom prst="rect">
            <a:avLst/>
          </a:prstGeom>
        </p:spPr>
      </p:pic>
      <p:sp>
        <p:nvSpPr>
          <p:cNvPr id="9" name="Podtytuł 2">
            <a:extLst>
              <a:ext uri="{FF2B5EF4-FFF2-40B4-BE49-F238E27FC236}">
                <a16:creationId xmlns:a16="http://schemas.microsoft.com/office/drawing/2014/main" id="{6973884C-64EC-E64C-8775-EFF4BD75AC54}"/>
              </a:ext>
            </a:extLst>
          </p:cNvPr>
          <p:cNvSpPr txBox="1">
            <a:spLocks/>
          </p:cNvSpPr>
          <p:nvPr userDrawn="1"/>
        </p:nvSpPr>
        <p:spPr>
          <a:xfrm>
            <a:off x="1183541" y="6382528"/>
            <a:ext cx="8511788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sz="900" b="1" spc="150" dirty="0">
                <a:solidFill>
                  <a:schemeClr val="bg1"/>
                </a:solidFill>
                <a:latin typeface="Montserrat" pitchFamily="2" charset="0"/>
              </a:rPr>
              <a:t>Ministerstwo Finansów  </a:t>
            </a:r>
            <a:r>
              <a:rPr lang="pl-PL" sz="900" spc="150" dirty="0">
                <a:solidFill>
                  <a:schemeClr val="bg1"/>
                </a:solidFill>
                <a:latin typeface="Montserrat" pitchFamily="2" charset="0"/>
              </a:rPr>
              <a:t>/  </a:t>
            </a:r>
            <a:r>
              <a:rPr lang="pl-PL" sz="900" spc="150" dirty="0" err="1">
                <a:solidFill>
                  <a:schemeClr val="bg1"/>
                </a:solidFill>
                <a:latin typeface="Montserrat" pitchFamily="2" charset="0"/>
              </a:rPr>
              <a:t>gov.pl</a:t>
            </a:r>
            <a:r>
              <a:rPr lang="pl-PL" sz="900" spc="150" dirty="0">
                <a:solidFill>
                  <a:schemeClr val="bg1"/>
                </a:solidFill>
                <a:latin typeface="Montserrat" pitchFamily="2" charset="0"/>
              </a:rPr>
              <a:t>/finanse   </a:t>
            </a:r>
            <a:r>
              <a:rPr lang="pl-PL" sz="900" b="1" spc="150" dirty="0">
                <a:solidFill>
                  <a:schemeClr val="bg1"/>
                </a:solidFill>
                <a:latin typeface="Montserrat" pitchFamily="2" charset="0"/>
              </a:rPr>
              <a:t>      Krajowa Administracja Skarbowa  </a:t>
            </a:r>
            <a:r>
              <a:rPr lang="pl-PL" sz="900" spc="150" dirty="0">
                <a:solidFill>
                  <a:schemeClr val="bg1"/>
                </a:solidFill>
                <a:latin typeface="Montserrat" pitchFamily="2" charset="0"/>
              </a:rPr>
              <a:t>/  </a:t>
            </a:r>
            <a:r>
              <a:rPr lang="pl-PL" sz="900" spc="150" dirty="0" err="1">
                <a:solidFill>
                  <a:schemeClr val="bg1"/>
                </a:solidFill>
                <a:latin typeface="Montserrat" pitchFamily="2" charset="0"/>
              </a:rPr>
              <a:t>gov.pl</a:t>
            </a:r>
            <a:r>
              <a:rPr lang="pl-PL" sz="900" spc="150" dirty="0">
                <a:solidFill>
                  <a:schemeClr val="bg1"/>
                </a:solidFill>
                <a:latin typeface="Montserrat" pitchFamily="2" charset="0"/>
              </a:rPr>
              <a:t>/kas</a:t>
            </a:r>
          </a:p>
        </p:txBody>
      </p:sp>
      <p:pic>
        <p:nvPicPr>
          <p:cNvPr id="12" name="Obraz 11">
            <a:extLst>
              <a:ext uri="{FF2B5EF4-FFF2-40B4-BE49-F238E27FC236}">
                <a16:creationId xmlns:a16="http://schemas.microsoft.com/office/drawing/2014/main" id="{EAACE807-B735-9F20-D98C-4309A053AF3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solidFill>
            <a:srgbClr val="022F63">
              <a:alpha val="63000"/>
            </a:srgbClr>
          </a:solidFill>
        </p:spPr>
      </p:pic>
    </p:spTree>
    <p:extLst>
      <p:ext uri="{BB962C8B-B14F-4D97-AF65-F5344CB8AC3E}">
        <p14:creationId xmlns:p14="http://schemas.microsoft.com/office/powerpoint/2010/main" val="3551226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31">
          <p15:clr>
            <a:srgbClr val="F26B43"/>
          </p15:clr>
        </p15:guide>
        <p15:guide id="2" pos="801">
          <p15:clr>
            <a:srgbClr val="F26B43"/>
          </p15:clr>
        </p15:guide>
        <p15:guide id="3" orient="horz" pos="3861">
          <p15:clr>
            <a:srgbClr val="F26B43"/>
          </p15:clr>
        </p15:guide>
        <p15:guide id="4" orient="horz" pos="4110">
          <p15:clr>
            <a:srgbClr val="F26B43"/>
          </p15:clr>
        </p15:guide>
        <p15:guide id="5" pos="5360">
          <p15:clr>
            <a:srgbClr val="F26B43"/>
          </p15:clr>
        </p15:guide>
        <p15:guide id="6" pos="7106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6737" y="162132"/>
            <a:ext cx="4648596" cy="1220459"/>
          </a:xfrm>
          <a:prstGeom prst="rect">
            <a:avLst/>
          </a:prstGeom>
        </p:spPr>
      </p:pic>
      <p:sp>
        <p:nvSpPr>
          <p:cNvPr id="9" name="Podtytuł 2">
            <a:extLst>
              <a:ext uri="{FF2B5EF4-FFF2-40B4-BE49-F238E27FC236}">
                <a16:creationId xmlns:a16="http://schemas.microsoft.com/office/drawing/2014/main" id="{6973884C-64EC-E64C-8775-EFF4BD75AC54}"/>
              </a:ext>
            </a:extLst>
          </p:cNvPr>
          <p:cNvSpPr txBox="1">
            <a:spLocks/>
          </p:cNvSpPr>
          <p:nvPr userDrawn="1"/>
        </p:nvSpPr>
        <p:spPr>
          <a:xfrm>
            <a:off x="1183541" y="6382528"/>
            <a:ext cx="8511788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sz="900" b="1" spc="150" dirty="0">
                <a:solidFill>
                  <a:schemeClr val="bg1"/>
                </a:solidFill>
                <a:latin typeface="Montserrat" pitchFamily="2" charset="0"/>
              </a:rPr>
              <a:t>Ministerstwo Finansów  </a:t>
            </a:r>
            <a:r>
              <a:rPr lang="pl-PL" sz="900" spc="150" dirty="0">
                <a:solidFill>
                  <a:schemeClr val="bg1"/>
                </a:solidFill>
                <a:latin typeface="Montserrat" pitchFamily="2" charset="0"/>
              </a:rPr>
              <a:t>/  </a:t>
            </a:r>
            <a:r>
              <a:rPr lang="pl-PL" sz="900" spc="150" dirty="0" err="1">
                <a:solidFill>
                  <a:schemeClr val="bg1"/>
                </a:solidFill>
                <a:latin typeface="Montserrat" pitchFamily="2" charset="0"/>
              </a:rPr>
              <a:t>gov.pl</a:t>
            </a:r>
            <a:r>
              <a:rPr lang="pl-PL" sz="900" spc="150" dirty="0">
                <a:solidFill>
                  <a:schemeClr val="bg1"/>
                </a:solidFill>
                <a:latin typeface="Montserrat" pitchFamily="2" charset="0"/>
              </a:rPr>
              <a:t>/finanse   </a:t>
            </a:r>
            <a:r>
              <a:rPr lang="pl-PL" sz="900" b="1" spc="150" dirty="0">
                <a:solidFill>
                  <a:schemeClr val="bg1"/>
                </a:solidFill>
                <a:latin typeface="Montserrat" pitchFamily="2" charset="0"/>
              </a:rPr>
              <a:t>      Krajowa Administracja Skarbowa  </a:t>
            </a:r>
            <a:r>
              <a:rPr lang="pl-PL" sz="900" spc="150" dirty="0">
                <a:solidFill>
                  <a:schemeClr val="bg1"/>
                </a:solidFill>
                <a:latin typeface="Montserrat" pitchFamily="2" charset="0"/>
              </a:rPr>
              <a:t>/  </a:t>
            </a:r>
            <a:r>
              <a:rPr lang="pl-PL" sz="900" spc="150" dirty="0" err="1">
                <a:solidFill>
                  <a:schemeClr val="bg1"/>
                </a:solidFill>
                <a:latin typeface="Montserrat" pitchFamily="2" charset="0"/>
              </a:rPr>
              <a:t>gov.pl</a:t>
            </a:r>
            <a:r>
              <a:rPr lang="pl-PL" sz="900" spc="150" dirty="0">
                <a:solidFill>
                  <a:schemeClr val="bg1"/>
                </a:solidFill>
                <a:latin typeface="Montserrat" pitchFamily="2" charset="0"/>
              </a:rPr>
              <a:t>/kas</a:t>
            </a:r>
          </a:p>
        </p:txBody>
      </p:sp>
      <p:pic>
        <p:nvPicPr>
          <p:cNvPr id="5" name="Obraz 4" descr="Obraz zawierający computer, wewnątrz, osoba&#10;&#10;Opis wygenerowany automatycznie">
            <a:extLst>
              <a:ext uri="{FF2B5EF4-FFF2-40B4-BE49-F238E27FC236}">
                <a16:creationId xmlns:a16="http://schemas.microsoft.com/office/drawing/2014/main" id="{27989F6C-6F0C-6961-5918-98AC6AA96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44228" y="-121023"/>
            <a:ext cx="12528092" cy="7073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284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31">
          <p15:clr>
            <a:srgbClr val="F26B43"/>
          </p15:clr>
        </p15:guide>
        <p15:guide id="2" pos="801">
          <p15:clr>
            <a:srgbClr val="F26B43"/>
          </p15:clr>
        </p15:guide>
        <p15:guide id="3" orient="horz" pos="3861">
          <p15:clr>
            <a:srgbClr val="F26B43"/>
          </p15:clr>
        </p15:guide>
        <p15:guide id="4" orient="horz" pos="4110">
          <p15:clr>
            <a:srgbClr val="F26B43"/>
          </p15:clr>
        </p15:guide>
        <p15:guide id="5" pos="5360">
          <p15:clr>
            <a:srgbClr val="F26B43"/>
          </p15:clr>
        </p15:guide>
        <p15:guide id="6" pos="7106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6737" y="162132"/>
            <a:ext cx="4648596" cy="1220459"/>
          </a:xfrm>
          <a:prstGeom prst="rect">
            <a:avLst/>
          </a:prstGeom>
        </p:spPr>
      </p:pic>
      <p:sp>
        <p:nvSpPr>
          <p:cNvPr id="9" name="Podtytuł 2">
            <a:extLst>
              <a:ext uri="{FF2B5EF4-FFF2-40B4-BE49-F238E27FC236}">
                <a16:creationId xmlns:a16="http://schemas.microsoft.com/office/drawing/2014/main" id="{6973884C-64EC-E64C-8775-EFF4BD75AC54}"/>
              </a:ext>
            </a:extLst>
          </p:cNvPr>
          <p:cNvSpPr txBox="1">
            <a:spLocks/>
          </p:cNvSpPr>
          <p:nvPr userDrawn="1"/>
        </p:nvSpPr>
        <p:spPr>
          <a:xfrm>
            <a:off x="1183541" y="6382528"/>
            <a:ext cx="8511788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sz="900" b="1" spc="150" dirty="0">
                <a:solidFill>
                  <a:schemeClr val="bg1"/>
                </a:solidFill>
                <a:latin typeface="Montserrat" pitchFamily="2" charset="0"/>
              </a:rPr>
              <a:t>Ministerstwo Finansów  </a:t>
            </a:r>
            <a:r>
              <a:rPr lang="pl-PL" sz="900" spc="150" dirty="0">
                <a:solidFill>
                  <a:schemeClr val="bg1"/>
                </a:solidFill>
                <a:latin typeface="Montserrat" pitchFamily="2" charset="0"/>
              </a:rPr>
              <a:t>/  </a:t>
            </a:r>
            <a:r>
              <a:rPr lang="pl-PL" sz="900" spc="150" dirty="0" err="1">
                <a:solidFill>
                  <a:schemeClr val="bg1"/>
                </a:solidFill>
                <a:latin typeface="Montserrat" pitchFamily="2" charset="0"/>
              </a:rPr>
              <a:t>gov.pl</a:t>
            </a:r>
            <a:r>
              <a:rPr lang="pl-PL" sz="900" spc="150" dirty="0">
                <a:solidFill>
                  <a:schemeClr val="bg1"/>
                </a:solidFill>
                <a:latin typeface="Montserrat" pitchFamily="2" charset="0"/>
              </a:rPr>
              <a:t>/finanse   </a:t>
            </a:r>
            <a:r>
              <a:rPr lang="pl-PL" sz="900" b="1" spc="150" dirty="0">
                <a:solidFill>
                  <a:schemeClr val="bg1"/>
                </a:solidFill>
                <a:latin typeface="Montserrat" pitchFamily="2" charset="0"/>
              </a:rPr>
              <a:t>      Krajowa Administracja Skarbowa  </a:t>
            </a:r>
            <a:r>
              <a:rPr lang="pl-PL" sz="900" spc="150" dirty="0">
                <a:solidFill>
                  <a:schemeClr val="bg1"/>
                </a:solidFill>
                <a:latin typeface="Montserrat" pitchFamily="2" charset="0"/>
              </a:rPr>
              <a:t>/  </a:t>
            </a:r>
            <a:r>
              <a:rPr lang="pl-PL" sz="900" spc="150" dirty="0" err="1">
                <a:solidFill>
                  <a:schemeClr val="bg1"/>
                </a:solidFill>
                <a:latin typeface="Montserrat" pitchFamily="2" charset="0"/>
              </a:rPr>
              <a:t>gov.pl</a:t>
            </a:r>
            <a:r>
              <a:rPr lang="pl-PL" sz="900" spc="150" dirty="0">
                <a:solidFill>
                  <a:schemeClr val="bg1"/>
                </a:solidFill>
                <a:latin typeface="Montserrat" pitchFamily="2" charset="0"/>
              </a:rPr>
              <a:t>/kas</a:t>
            </a:r>
          </a:p>
        </p:txBody>
      </p:sp>
      <p:pic>
        <p:nvPicPr>
          <p:cNvPr id="13" name="Obraz 12">
            <a:extLst>
              <a:ext uri="{FF2B5EF4-FFF2-40B4-BE49-F238E27FC236}">
                <a16:creationId xmlns:a16="http://schemas.microsoft.com/office/drawing/2014/main" id="{C1D0EA71-0CA0-DE58-2DF5-EFD3F406CBD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995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31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orient="horz" pos="3861" userDrawn="1">
          <p15:clr>
            <a:srgbClr val="F26B43"/>
          </p15:clr>
        </p15:guide>
        <p15:guide id="4" orient="horz" pos="4110" userDrawn="1">
          <p15:clr>
            <a:srgbClr val="F26B43"/>
          </p15:clr>
        </p15:guide>
        <p15:guide id="5" pos="5360" userDrawn="1">
          <p15:clr>
            <a:srgbClr val="F26B43"/>
          </p15:clr>
        </p15:guide>
        <p15:guide id="6" pos="7106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przyroda, tęcza, chmura, nocne niebo&#10;&#10;Opis wygenerowany automatycznie">
            <a:extLst>
              <a:ext uri="{FF2B5EF4-FFF2-40B4-BE49-F238E27FC236}">
                <a16:creationId xmlns:a16="http://schemas.microsoft.com/office/drawing/2014/main" id="{0E0ECE97-5AC4-E882-AE08-898FC562438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87" r="36589"/>
          <a:stretch/>
        </p:blipFill>
        <p:spPr>
          <a:xfrm>
            <a:off x="9768408" y="162132"/>
            <a:ext cx="1944216" cy="1220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739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31">
          <p15:clr>
            <a:srgbClr val="F26B43"/>
          </p15:clr>
        </p15:guide>
        <p15:guide id="2" pos="801">
          <p15:clr>
            <a:srgbClr val="F26B43"/>
          </p15:clr>
        </p15:guide>
        <p15:guide id="3" orient="horz" pos="3861">
          <p15:clr>
            <a:srgbClr val="F26B43"/>
          </p15:clr>
        </p15:guide>
        <p15:guide id="4" orient="horz" pos="4110">
          <p15:clr>
            <a:srgbClr val="F26B43"/>
          </p15:clr>
        </p15:guide>
        <p15:guide id="5" pos="5360">
          <p15:clr>
            <a:srgbClr val="F26B43"/>
          </p15:clr>
        </p15:guide>
        <p15:guide id="6" pos="7106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Łącznik prosty 4">
            <a:extLst>
              <a:ext uri="{FF2B5EF4-FFF2-40B4-BE49-F238E27FC236}">
                <a16:creationId xmlns:a16="http://schemas.microsoft.com/office/drawing/2014/main" id="{302A39C5-2C4F-EA48-BD6F-843AC524EF2A}"/>
              </a:ext>
            </a:extLst>
          </p:cNvPr>
          <p:cNvCxnSpPr/>
          <p:nvPr userDrawn="1"/>
        </p:nvCxnSpPr>
        <p:spPr>
          <a:xfrm>
            <a:off x="1284270" y="6122042"/>
            <a:ext cx="10001185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Obraz 5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6" r="39687"/>
          <a:stretch/>
        </p:blipFill>
        <p:spPr>
          <a:xfrm>
            <a:off x="9768408" y="162132"/>
            <a:ext cx="1795605" cy="1220459"/>
          </a:xfrm>
          <a:prstGeom prst="rect">
            <a:avLst/>
          </a:prstGeom>
        </p:spPr>
      </p:pic>
      <p:sp>
        <p:nvSpPr>
          <p:cNvPr id="8" name="Podtytuł 2">
            <a:extLst>
              <a:ext uri="{FF2B5EF4-FFF2-40B4-BE49-F238E27FC236}">
                <a16:creationId xmlns:a16="http://schemas.microsoft.com/office/drawing/2014/main" id="{6973884C-64EC-E64C-8775-EFF4BD75AC54}"/>
              </a:ext>
            </a:extLst>
          </p:cNvPr>
          <p:cNvSpPr txBox="1">
            <a:spLocks/>
          </p:cNvSpPr>
          <p:nvPr userDrawn="1"/>
        </p:nvSpPr>
        <p:spPr>
          <a:xfrm>
            <a:off x="1183541" y="6382528"/>
            <a:ext cx="8511788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sz="900" b="1" spc="150" dirty="0">
                <a:solidFill>
                  <a:schemeClr val="tx1"/>
                </a:solidFill>
                <a:latin typeface="Lato Black" panose="020F0A02020204030203" pitchFamily="34" charset="-18"/>
              </a:rPr>
              <a:t>Ministerstwo Finansów</a:t>
            </a:r>
            <a:r>
              <a:rPr lang="pl-PL" sz="900" b="1" spc="150" dirty="0">
                <a:solidFill>
                  <a:schemeClr val="tx1"/>
                </a:solidFill>
                <a:latin typeface="Lato" panose="020F0502020204030203" pitchFamily="34" charset="-18"/>
              </a:rPr>
              <a:t>  </a:t>
            </a:r>
            <a:r>
              <a:rPr lang="pl-PL" sz="900" spc="150" dirty="0">
                <a:solidFill>
                  <a:schemeClr val="tx1"/>
                </a:solidFill>
                <a:latin typeface="Lato" panose="020F0502020204030203" pitchFamily="34" charset="-18"/>
              </a:rPr>
              <a:t>/  gov.pl/finanse </a:t>
            </a:r>
          </a:p>
        </p:txBody>
      </p:sp>
    </p:spTree>
    <p:extLst>
      <p:ext uri="{BB962C8B-B14F-4D97-AF65-F5344CB8AC3E}">
        <p14:creationId xmlns:p14="http://schemas.microsoft.com/office/powerpoint/2010/main" val="1806081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31">
          <p15:clr>
            <a:srgbClr val="F26B43"/>
          </p15:clr>
        </p15:guide>
        <p15:guide id="2" pos="801">
          <p15:clr>
            <a:srgbClr val="F26B43"/>
          </p15:clr>
        </p15:guide>
        <p15:guide id="3" orient="horz" pos="3861">
          <p15:clr>
            <a:srgbClr val="F26B43"/>
          </p15:clr>
        </p15:guide>
        <p15:guide id="4" orient="horz" pos="4110">
          <p15:clr>
            <a:srgbClr val="F26B43"/>
          </p15:clr>
        </p15:guide>
        <p15:guide id="5" pos="5360">
          <p15:clr>
            <a:srgbClr val="F26B43"/>
          </p15:clr>
        </p15:guide>
        <p15:guide id="6" pos="7106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tytuł 2">
            <a:extLst>
              <a:ext uri="{FF2B5EF4-FFF2-40B4-BE49-F238E27FC236}">
                <a16:creationId xmlns:a16="http://schemas.microsoft.com/office/drawing/2014/main" id="{6973884C-64EC-E64C-8775-EFF4BD75AC54}"/>
              </a:ext>
            </a:extLst>
          </p:cNvPr>
          <p:cNvSpPr txBox="1">
            <a:spLocks/>
          </p:cNvSpPr>
          <p:nvPr userDrawn="1"/>
        </p:nvSpPr>
        <p:spPr>
          <a:xfrm>
            <a:off x="2423592" y="6382528"/>
            <a:ext cx="4135030" cy="2148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sz="900" b="1" spc="150" dirty="0">
                <a:solidFill>
                  <a:schemeClr val="tx1"/>
                </a:solidFill>
                <a:latin typeface="Lato Black" panose="020F0A02020204030203" pitchFamily="34" charset="-18"/>
              </a:rPr>
              <a:t>Ministerstwo Finansów</a:t>
            </a:r>
            <a:r>
              <a:rPr lang="pl-PL" sz="900" b="1" spc="150" dirty="0">
                <a:solidFill>
                  <a:schemeClr val="tx1"/>
                </a:solidFill>
                <a:latin typeface="Lato" panose="020F0502020204030203" pitchFamily="34" charset="-18"/>
              </a:rPr>
              <a:t>  </a:t>
            </a:r>
            <a:r>
              <a:rPr lang="pl-PL" sz="900" spc="150" dirty="0">
                <a:solidFill>
                  <a:schemeClr val="tx1"/>
                </a:solidFill>
                <a:latin typeface="Lato" panose="020F0502020204030203" pitchFamily="34" charset="-18"/>
              </a:rPr>
              <a:t>/  gov.pl/finanse </a:t>
            </a:r>
          </a:p>
        </p:txBody>
      </p:sp>
      <p:pic>
        <p:nvPicPr>
          <p:cNvPr id="3" name="Obraz 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186"/>
          <a:stretch/>
        </p:blipFill>
        <p:spPr>
          <a:xfrm>
            <a:off x="1199456" y="6230677"/>
            <a:ext cx="913558" cy="510691"/>
          </a:xfrm>
          <a:prstGeom prst="rect">
            <a:avLst/>
          </a:prstGeom>
        </p:spPr>
      </p:pic>
      <p:cxnSp>
        <p:nvCxnSpPr>
          <p:cNvPr id="6" name="Łącznik prosty 5">
            <a:extLst>
              <a:ext uri="{FF2B5EF4-FFF2-40B4-BE49-F238E27FC236}">
                <a16:creationId xmlns:a16="http://schemas.microsoft.com/office/drawing/2014/main" id="{302A39C5-2C4F-EA48-BD6F-843AC524EF2A}"/>
              </a:ext>
            </a:extLst>
          </p:cNvPr>
          <p:cNvCxnSpPr/>
          <p:nvPr userDrawn="1"/>
        </p:nvCxnSpPr>
        <p:spPr>
          <a:xfrm>
            <a:off x="1284270" y="6122042"/>
            <a:ext cx="10001185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Podtytuł 2">
            <a:extLst>
              <a:ext uri="{FF2B5EF4-FFF2-40B4-BE49-F238E27FC236}">
                <a16:creationId xmlns:a16="http://schemas.microsoft.com/office/drawing/2014/main" id="{CB5AE4C2-D81D-1248-B064-076081434062}"/>
              </a:ext>
            </a:extLst>
          </p:cNvPr>
          <p:cNvSpPr txBox="1">
            <a:spLocks/>
          </p:cNvSpPr>
          <p:nvPr userDrawn="1"/>
        </p:nvSpPr>
        <p:spPr>
          <a:xfrm>
            <a:off x="10930351" y="6369923"/>
            <a:ext cx="463462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DDFDBB09-8786-5E42-ADCC-A06826583F73}" type="slidenum">
              <a:rPr lang="pl-PL" sz="900" spc="150" smtClean="0">
                <a:solidFill>
                  <a:schemeClr val="tx1"/>
                </a:solidFill>
                <a:latin typeface="Lato" panose="020F0502020204030203" pitchFamily="34" charset="-18"/>
              </a:rPr>
              <a:t>‹#›</a:t>
            </a:fld>
            <a:endParaRPr lang="pl-PL" sz="900" spc="150" dirty="0">
              <a:solidFill>
                <a:schemeClr val="tx1"/>
              </a:solidFill>
              <a:latin typeface="Lato" panose="020F0502020204030203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242933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31">
          <p15:clr>
            <a:srgbClr val="F26B43"/>
          </p15:clr>
        </p15:guide>
        <p15:guide id="2" pos="801">
          <p15:clr>
            <a:srgbClr val="F26B43"/>
          </p15:clr>
        </p15:guide>
        <p15:guide id="3" orient="horz" pos="3861">
          <p15:clr>
            <a:srgbClr val="F26B43"/>
          </p15:clr>
        </p15:guide>
        <p15:guide id="4" orient="horz" pos="4110">
          <p15:clr>
            <a:srgbClr val="F26B43"/>
          </p15:clr>
        </p15:guide>
        <p15:guide id="5" pos="5360">
          <p15:clr>
            <a:srgbClr val="F26B43"/>
          </p15:clr>
        </p15:guide>
        <p15:guide id="6" pos="7106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Łącznik prosty 5">
            <a:extLst>
              <a:ext uri="{FF2B5EF4-FFF2-40B4-BE49-F238E27FC236}">
                <a16:creationId xmlns:a16="http://schemas.microsoft.com/office/drawing/2014/main" id="{302A39C5-2C4F-EA48-BD6F-843AC524EF2A}"/>
              </a:ext>
            </a:extLst>
          </p:cNvPr>
          <p:cNvCxnSpPr/>
          <p:nvPr userDrawn="1"/>
        </p:nvCxnSpPr>
        <p:spPr>
          <a:xfrm>
            <a:off x="1284270" y="6122042"/>
            <a:ext cx="10001185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Obraz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02" r="39595"/>
          <a:stretch/>
        </p:blipFill>
        <p:spPr>
          <a:xfrm>
            <a:off x="10272464" y="138892"/>
            <a:ext cx="1172516" cy="791292"/>
          </a:xfrm>
          <a:prstGeom prst="rect">
            <a:avLst/>
          </a:prstGeom>
        </p:spPr>
      </p:pic>
      <p:sp>
        <p:nvSpPr>
          <p:cNvPr id="7" name="Podtytuł 2">
            <a:extLst>
              <a:ext uri="{FF2B5EF4-FFF2-40B4-BE49-F238E27FC236}">
                <a16:creationId xmlns:a16="http://schemas.microsoft.com/office/drawing/2014/main" id="{6973884C-64EC-E64C-8775-EFF4BD75AC54}"/>
              </a:ext>
            </a:extLst>
          </p:cNvPr>
          <p:cNvSpPr txBox="1">
            <a:spLocks/>
          </p:cNvSpPr>
          <p:nvPr userDrawn="1"/>
        </p:nvSpPr>
        <p:spPr>
          <a:xfrm>
            <a:off x="1183541" y="6382528"/>
            <a:ext cx="8511788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sz="900" b="1" spc="150" dirty="0">
                <a:solidFill>
                  <a:schemeClr val="tx1"/>
                </a:solidFill>
                <a:latin typeface="Lato Black" panose="020F0A02020204030203" pitchFamily="34" charset="-18"/>
              </a:rPr>
              <a:t>Ministerstwo Finansów</a:t>
            </a:r>
            <a:r>
              <a:rPr lang="pl-PL" sz="900" b="1" spc="150" dirty="0">
                <a:solidFill>
                  <a:schemeClr val="tx1"/>
                </a:solidFill>
                <a:latin typeface="Lato" panose="020F0502020204030203" pitchFamily="34" charset="-18"/>
              </a:rPr>
              <a:t>  </a:t>
            </a:r>
            <a:r>
              <a:rPr lang="pl-PL" sz="900" spc="150" dirty="0">
                <a:solidFill>
                  <a:schemeClr val="tx1"/>
                </a:solidFill>
                <a:latin typeface="Lato" panose="020F0502020204030203" pitchFamily="34" charset="-18"/>
              </a:rPr>
              <a:t>/  gov.pl/finanse </a:t>
            </a:r>
          </a:p>
        </p:txBody>
      </p:sp>
      <p:sp>
        <p:nvSpPr>
          <p:cNvPr id="10" name="Podtytuł 2">
            <a:extLst>
              <a:ext uri="{FF2B5EF4-FFF2-40B4-BE49-F238E27FC236}">
                <a16:creationId xmlns:a16="http://schemas.microsoft.com/office/drawing/2014/main" id="{CB5AE4C2-D81D-1248-B064-076081434062}"/>
              </a:ext>
            </a:extLst>
          </p:cNvPr>
          <p:cNvSpPr txBox="1">
            <a:spLocks/>
          </p:cNvSpPr>
          <p:nvPr userDrawn="1"/>
        </p:nvSpPr>
        <p:spPr>
          <a:xfrm>
            <a:off x="10930351" y="6369923"/>
            <a:ext cx="463462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DDFDBB09-8786-5E42-ADCC-A06826583F73}" type="slidenum">
              <a:rPr lang="pl-PL" sz="900" spc="150" smtClean="0">
                <a:solidFill>
                  <a:schemeClr val="tx1"/>
                </a:solidFill>
                <a:latin typeface="Lato" panose="020F0502020204030203" pitchFamily="34" charset="-18"/>
              </a:rPr>
              <a:t>‹#›</a:t>
            </a:fld>
            <a:endParaRPr lang="pl-PL" sz="900" spc="150" dirty="0">
              <a:solidFill>
                <a:schemeClr val="tx1"/>
              </a:solidFill>
              <a:latin typeface="Lato" panose="020F0502020204030203" pitchFamily="34" charset="-18"/>
            </a:endParaRPr>
          </a:p>
        </p:txBody>
      </p:sp>
      <p:pic>
        <p:nvPicPr>
          <p:cNvPr id="9" name="Obraz 8">
            <a:extLst>
              <a:ext uri="{FF2B5EF4-FFF2-40B4-BE49-F238E27FC236}">
                <a16:creationId xmlns:a16="http://schemas.microsoft.com/office/drawing/2014/main" id="{D489CB08-3D65-2A45-BE99-428E5EF50BD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270" y="5220291"/>
            <a:ext cx="4795093" cy="350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651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31">
          <p15:clr>
            <a:srgbClr val="F26B43"/>
          </p15:clr>
        </p15:guide>
        <p15:guide id="2" pos="801">
          <p15:clr>
            <a:srgbClr val="F26B43"/>
          </p15:clr>
        </p15:guide>
        <p15:guide id="3" orient="horz" pos="3861">
          <p15:clr>
            <a:srgbClr val="F26B43"/>
          </p15:clr>
        </p15:guide>
        <p15:guide id="4" orient="horz" pos="4110">
          <p15:clr>
            <a:srgbClr val="F26B43"/>
          </p15:clr>
        </p15:guide>
        <p15:guide id="5" pos="5360">
          <p15:clr>
            <a:srgbClr val="F26B43"/>
          </p15:clr>
        </p15:guide>
        <p15:guide id="6" pos="7106">
          <p15:clr>
            <a:srgbClr val="F26B43"/>
          </p15:clr>
        </p15:guide>
      </p15:sldGuideLst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:a16="http://schemas.microsoft.com/office/drawing/2014/main" id="{375A76E0-2161-B605-C8C0-D2ADC9493A8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02" r="39595"/>
          <a:stretch/>
        </p:blipFill>
        <p:spPr>
          <a:xfrm>
            <a:off x="10272464" y="138892"/>
            <a:ext cx="1172515" cy="791292"/>
          </a:xfrm>
          <a:prstGeom prst="rect">
            <a:avLst/>
          </a:prstGeom>
        </p:spPr>
      </p:pic>
      <p:cxnSp>
        <p:nvCxnSpPr>
          <p:cNvPr id="11" name="Łącznik prosty 10">
            <a:extLst>
              <a:ext uri="{FF2B5EF4-FFF2-40B4-BE49-F238E27FC236}">
                <a16:creationId xmlns:a16="http://schemas.microsoft.com/office/drawing/2014/main" id="{302A39C5-2C4F-EA48-BD6F-843AC524EF2A}"/>
              </a:ext>
            </a:extLst>
          </p:cNvPr>
          <p:cNvCxnSpPr/>
          <p:nvPr userDrawn="1"/>
        </p:nvCxnSpPr>
        <p:spPr>
          <a:xfrm>
            <a:off x="1271588" y="6129338"/>
            <a:ext cx="1000118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Podtytuł 2">
            <a:extLst>
              <a:ext uri="{FF2B5EF4-FFF2-40B4-BE49-F238E27FC236}">
                <a16:creationId xmlns:a16="http://schemas.microsoft.com/office/drawing/2014/main" id="{6973884C-64EC-E64C-8775-EFF4BD75AC54}"/>
              </a:ext>
            </a:extLst>
          </p:cNvPr>
          <p:cNvSpPr txBox="1">
            <a:spLocks/>
          </p:cNvSpPr>
          <p:nvPr userDrawn="1"/>
        </p:nvSpPr>
        <p:spPr>
          <a:xfrm>
            <a:off x="1183541" y="6382528"/>
            <a:ext cx="8511788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sz="900" b="1" spc="150" dirty="0">
                <a:solidFill>
                  <a:schemeClr val="bg1"/>
                </a:solidFill>
                <a:latin typeface="Lato Black" panose="020F0A02020204030203" pitchFamily="34" charset="-18"/>
              </a:rPr>
              <a:t>Ministerstwo Finansów</a:t>
            </a:r>
            <a:r>
              <a:rPr lang="pl-PL" sz="900" b="1" spc="150" dirty="0">
                <a:solidFill>
                  <a:schemeClr val="bg1"/>
                </a:solidFill>
                <a:latin typeface="Lato" panose="020F0502020204030203" pitchFamily="34" charset="-18"/>
              </a:rPr>
              <a:t>  </a:t>
            </a:r>
            <a:r>
              <a:rPr lang="pl-PL" sz="900" spc="150" dirty="0">
                <a:solidFill>
                  <a:schemeClr val="bg1"/>
                </a:solidFill>
                <a:latin typeface="Lato" panose="020F0502020204030203" pitchFamily="34" charset="-18"/>
              </a:rPr>
              <a:t>/  gov.pl/finanse </a:t>
            </a:r>
          </a:p>
        </p:txBody>
      </p:sp>
      <p:sp>
        <p:nvSpPr>
          <p:cNvPr id="9" name="Podtytuł 2">
            <a:extLst>
              <a:ext uri="{FF2B5EF4-FFF2-40B4-BE49-F238E27FC236}">
                <a16:creationId xmlns:a16="http://schemas.microsoft.com/office/drawing/2014/main" id="{CB5AE4C2-D81D-1248-B064-076081434062}"/>
              </a:ext>
            </a:extLst>
          </p:cNvPr>
          <p:cNvSpPr txBox="1">
            <a:spLocks/>
          </p:cNvSpPr>
          <p:nvPr userDrawn="1"/>
        </p:nvSpPr>
        <p:spPr>
          <a:xfrm>
            <a:off x="10930351" y="6369923"/>
            <a:ext cx="463462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DDFDBB09-8786-5E42-ADCC-A06826583F73}" type="slidenum">
              <a:rPr lang="pl-PL" sz="900" spc="150" smtClean="0">
                <a:solidFill>
                  <a:schemeClr val="bg1"/>
                </a:solidFill>
                <a:latin typeface="Lato" panose="020F0502020204030203" pitchFamily="34" charset="-18"/>
              </a:rPr>
              <a:t>‹#›</a:t>
            </a:fld>
            <a:endParaRPr lang="pl-PL" sz="900" spc="150" dirty="0">
              <a:solidFill>
                <a:schemeClr val="bg1"/>
              </a:solidFill>
              <a:latin typeface="Lato" panose="020F0502020204030203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076855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7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31">
          <p15:clr>
            <a:srgbClr val="F26B43"/>
          </p15:clr>
        </p15:guide>
        <p15:guide id="2" pos="801">
          <p15:clr>
            <a:srgbClr val="F26B43"/>
          </p15:clr>
        </p15:guide>
        <p15:guide id="3" orient="horz" pos="3861">
          <p15:clr>
            <a:srgbClr val="F26B43"/>
          </p15:clr>
        </p15:guide>
        <p15:guide id="4" orient="horz" pos="4110">
          <p15:clr>
            <a:srgbClr val="F26B43"/>
          </p15:clr>
        </p15:guide>
        <p15:guide id="5" pos="5360">
          <p15:clr>
            <a:srgbClr val="F26B43"/>
          </p15:clr>
        </p15:guide>
        <p15:guide id="6" pos="7106">
          <p15:clr>
            <a:srgbClr val="F26B43"/>
          </p15:clr>
        </p15:guide>
      </p15:sldGuideLst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>
            <a:extLst>
              <a:ext uri="{FF2B5EF4-FFF2-40B4-BE49-F238E27FC236}">
                <a16:creationId xmlns:a16="http://schemas.microsoft.com/office/drawing/2014/main" id="{1F090B43-C84C-88B4-B23E-777E9CA20F5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11" name="Łącznik prosty 10">
            <a:extLst>
              <a:ext uri="{FF2B5EF4-FFF2-40B4-BE49-F238E27FC236}">
                <a16:creationId xmlns:a16="http://schemas.microsoft.com/office/drawing/2014/main" id="{302A39C5-2C4F-EA48-BD6F-843AC524EF2A}"/>
              </a:ext>
            </a:extLst>
          </p:cNvPr>
          <p:cNvCxnSpPr/>
          <p:nvPr userDrawn="1"/>
        </p:nvCxnSpPr>
        <p:spPr>
          <a:xfrm>
            <a:off x="1271588" y="6129338"/>
            <a:ext cx="1000118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Obraz 12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02" r="39595"/>
          <a:stretch/>
        </p:blipFill>
        <p:spPr>
          <a:xfrm>
            <a:off x="10272464" y="138892"/>
            <a:ext cx="1172515" cy="791292"/>
          </a:xfrm>
          <a:prstGeom prst="rect">
            <a:avLst/>
          </a:prstGeom>
        </p:spPr>
      </p:pic>
      <p:sp>
        <p:nvSpPr>
          <p:cNvPr id="14" name="Podtytuł 2">
            <a:extLst>
              <a:ext uri="{FF2B5EF4-FFF2-40B4-BE49-F238E27FC236}">
                <a16:creationId xmlns:a16="http://schemas.microsoft.com/office/drawing/2014/main" id="{6973884C-64EC-E64C-8775-EFF4BD75AC54}"/>
              </a:ext>
            </a:extLst>
          </p:cNvPr>
          <p:cNvSpPr txBox="1">
            <a:spLocks/>
          </p:cNvSpPr>
          <p:nvPr userDrawn="1"/>
        </p:nvSpPr>
        <p:spPr>
          <a:xfrm>
            <a:off x="1183541" y="6382528"/>
            <a:ext cx="8511788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sz="900" b="1" spc="150" dirty="0">
                <a:solidFill>
                  <a:schemeClr val="bg1"/>
                </a:solidFill>
                <a:latin typeface="Lato Black" panose="020F0A02020204030203" pitchFamily="34" charset="-18"/>
              </a:rPr>
              <a:t>Ministerstwo Finansów</a:t>
            </a:r>
            <a:r>
              <a:rPr lang="pl-PL" sz="900" b="1" spc="150" dirty="0">
                <a:solidFill>
                  <a:schemeClr val="bg1"/>
                </a:solidFill>
                <a:latin typeface="Lato" panose="020F0502020204030203" pitchFamily="34" charset="-18"/>
              </a:rPr>
              <a:t>  </a:t>
            </a:r>
            <a:r>
              <a:rPr lang="pl-PL" sz="900" spc="150" dirty="0">
                <a:solidFill>
                  <a:schemeClr val="bg1"/>
                </a:solidFill>
                <a:latin typeface="Lato" panose="020F0502020204030203" pitchFamily="34" charset="-18"/>
              </a:rPr>
              <a:t>/  gov.pl/finanse </a:t>
            </a:r>
          </a:p>
        </p:txBody>
      </p:sp>
      <p:sp>
        <p:nvSpPr>
          <p:cNvPr id="15" name="Podtytuł 2">
            <a:extLst>
              <a:ext uri="{FF2B5EF4-FFF2-40B4-BE49-F238E27FC236}">
                <a16:creationId xmlns:a16="http://schemas.microsoft.com/office/drawing/2014/main" id="{CB5AE4C2-D81D-1248-B064-076081434062}"/>
              </a:ext>
            </a:extLst>
          </p:cNvPr>
          <p:cNvSpPr txBox="1">
            <a:spLocks/>
          </p:cNvSpPr>
          <p:nvPr userDrawn="1"/>
        </p:nvSpPr>
        <p:spPr>
          <a:xfrm>
            <a:off x="10930351" y="6369923"/>
            <a:ext cx="463462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DDFDBB09-8786-5E42-ADCC-A06826583F73}" type="slidenum">
              <a:rPr lang="pl-PL" sz="900" spc="150" smtClean="0">
                <a:solidFill>
                  <a:schemeClr val="bg1"/>
                </a:solidFill>
                <a:latin typeface="Lato" panose="020F0502020204030203" pitchFamily="34" charset="-18"/>
              </a:rPr>
              <a:t>‹#›</a:t>
            </a:fld>
            <a:endParaRPr lang="pl-PL" sz="900" spc="150" dirty="0">
              <a:solidFill>
                <a:schemeClr val="bg1"/>
              </a:solidFill>
              <a:latin typeface="Lato" panose="020F0502020204030203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382306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71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31">
          <p15:clr>
            <a:srgbClr val="F26B43"/>
          </p15:clr>
        </p15:guide>
        <p15:guide id="2" pos="801">
          <p15:clr>
            <a:srgbClr val="F26B43"/>
          </p15:clr>
        </p15:guide>
        <p15:guide id="3" orient="horz" pos="3861">
          <p15:clr>
            <a:srgbClr val="F26B43"/>
          </p15:clr>
        </p15:guide>
        <p15:guide id="4" orient="horz" pos="4110">
          <p15:clr>
            <a:srgbClr val="F26B43"/>
          </p15:clr>
        </p15:guide>
        <p15:guide id="5" pos="5360">
          <p15:clr>
            <a:srgbClr val="F26B43"/>
          </p15:clr>
        </p15:guide>
        <p15:guide id="6" pos="7106">
          <p15:clr>
            <a:srgbClr val="F26B43"/>
          </p15:clr>
        </p15:guide>
      </p15:sldGuideLst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>
            <a:extLst>
              <a:ext uri="{FF2B5EF4-FFF2-40B4-BE49-F238E27FC236}">
                <a16:creationId xmlns:a16="http://schemas.microsoft.com/office/drawing/2014/main" id="{B46933F8-0E11-9016-C4F1-19065B93CAF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2357" y="0"/>
            <a:ext cx="12214622" cy="6858000"/>
          </a:xfrm>
          <a:prstGeom prst="rect">
            <a:avLst/>
          </a:prstGeom>
        </p:spPr>
      </p:pic>
      <p:cxnSp>
        <p:nvCxnSpPr>
          <p:cNvPr id="11" name="Łącznik prosty 10">
            <a:extLst>
              <a:ext uri="{FF2B5EF4-FFF2-40B4-BE49-F238E27FC236}">
                <a16:creationId xmlns:a16="http://schemas.microsoft.com/office/drawing/2014/main" id="{302A39C5-2C4F-EA48-BD6F-843AC524EF2A}"/>
              </a:ext>
            </a:extLst>
          </p:cNvPr>
          <p:cNvCxnSpPr/>
          <p:nvPr userDrawn="1"/>
        </p:nvCxnSpPr>
        <p:spPr>
          <a:xfrm>
            <a:off x="1271588" y="6129338"/>
            <a:ext cx="1000118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Obraz 8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02" r="39595"/>
          <a:stretch/>
        </p:blipFill>
        <p:spPr>
          <a:xfrm>
            <a:off x="10272464" y="138892"/>
            <a:ext cx="1172515" cy="791292"/>
          </a:xfrm>
          <a:prstGeom prst="rect">
            <a:avLst/>
          </a:prstGeom>
        </p:spPr>
      </p:pic>
      <p:sp>
        <p:nvSpPr>
          <p:cNvPr id="8" name="Podtytuł 2">
            <a:extLst>
              <a:ext uri="{FF2B5EF4-FFF2-40B4-BE49-F238E27FC236}">
                <a16:creationId xmlns:a16="http://schemas.microsoft.com/office/drawing/2014/main" id="{6973884C-64EC-E64C-8775-EFF4BD75AC54}"/>
              </a:ext>
            </a:extLst>
          </p:cNvPr>
          <p:cNvSpPr txBox="1">
            <a:spLocks/>
          </p:cNvSpPr>
          <p:nvPr userDrawn="1"/>
        </p:nvSpPr>
        <p:spPr>
          <a:xfrm>
            <a:off x="1183541" y="6382528"/>
            <a:ext cx="8511788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sz="900" b="1" spc="150" dirty="0">
                <a:solidFill>
                  <a:schemeClr val="bg1"/>
                </a:solidFill>
                <a:latin typeface="Lato Black" panose="020F0A02020204030203" pitchFamily="34" charset="-18"/>
              </a:rPr>
              <a:t>Ministerstwo Finansów</a:t>
            </a:r>
            <a:r>
              <a:rPr lang="pl-PL" sz="900" b="1" spc="150" dirty="0">
                <a:solidFill>
                  <a:schemeClr val="bg1"/>
                </a:solidFill>
                <a:latin typeface="Lato" panose="020F0502020204030203" pitchFamily="34" charset="-18"/>
              </a:rPr>
              <a:t>  </a:t>
            </a:r>
            <a:r>
              <a:rPr lang="pl-PL" sz="900" spc="150" dirty="0">
                <a:solidFill>
                  <a:schemeClr val="bg1"/>
                </a:solidFill>
                <a:latin typeface="Lato" panose="020F0502020204030203" pitchFamily="34" charset="-18"/>
              </a:rPr>
              <a:t>/  gov.pl/finanse </a:t>
            </a:r>
          </a:p>
        </p:txBody>
      </p:sp>
      <p:sp>
        <p:nvSpPr>
          <p:cNvPr id="14" name="Podtytuł 2">
            <a:extLst>
              <a:ext uri="{FF2B5EF4-FFF2-40B4-BE49-F238E27FC236}">
                <a16:creationId xmlns:a16="http://schemas.microsoft.com/office/drawing/2014/main" id="{CB5AE4C2-D81D-1248-B064-076081434062}"/>
              </a:ext>
            </a:extLst>
          </p:cNvPr>
          <p:cNvSpPr txBox="1">
            <a:spLocks/>
          </p:cNvSpPr>
          <p:nvPr userDrawn="1"/>
        </p:nvSpPr>
        <p:spPr>
          <a:xfrm>
            <a:off x="10930351" y="6369923"/>
            <a:ext cx="463462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DDFDBB09-8786-5E42-ADCC-A06826583F73}" type="slidenum">
              <a:rPr lang="pl-PL" sz="900" spc="150" smtClean="0">
                <a:solidFill>
                  <a:schemeClr val="bg1"/>
                </a:solidFill>
                <a:latin typeface="Lato" panose="020F0502020204030203" pitchFamily="34" charset="-18"/>
              </a:rPr>
              <a:t>‹#›</a:t>
            </a:fld>
            <a:endParaRPr lang="pl-PL" sz="900" spc="150" dirty="0">
              <a:solidFill>
                <a:schemeClr val="bg1"/>
              </a:solidFill>
              <a:latin typeface="Lato" panose="020F0502020204030203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806060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72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31">
          <p15:clr>
            <a:srgbClr val="F26B43"/>
          </p15:clr>
        </p15:guide>
        <p15:guide id="2" pos="801">
          <p15:clr>
            <a:srgbClr val="F26B43"/>
          </p15:clr>
        </p15:guide>
        <p15:guide id="3" orient="horz" pos="3861">
          <p15:clr>
            <a:srgbClr val="F26B43"/>
          </p15:clr>
        </p15:guide>
        <p15:guide id="4" orient="horz" pos="4110">
          <p15:clr>
            <a:srgbClr val="F26B43"/>
          </p15:clr>
        </p15:guide>
        <p15:guide id="5" pos="5360">
          <p15:clr>
            <a:srgbClr val="F26B43"/>
          </p15:clr>
        </p15:guide>
        <p15:guide id="6" pos="7106">
          <p15:clr>
            <a:srgbClr val="F26B43"/>
          </p15:clr>
        </p15:guide>
      </p15:sldGuideLst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>
            <a:extLst>
              <a:ext uri="{FF2B5EF4-FFF2-40B4-BE49-F238E27FC236}">
                <a16:creationId xmlns:a16="http://schemas.microsoft.com/office/drawing/2014/main" id="{A28D298B-7268-120E-FC5C-2B630EECC4D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12191999" cy="6857999"/>
          </a:xfrm>
          <a:prstGeom prst="rect">
            <a:avLst/>
          </a:prstGeom>
        </p:spPr>
      </p:pic>
      <p:cxnSp>
        <p:nvCxnSpPr>
          <p:cNvPr id="11" name="Łącznik prosty 10">
            <a:extLst>
              <a:ext uri="{FF2B5EF4-FFF2-40B4-BE49-F238E27FC236}">
                <a16:creationId xmlns:a16="http://schemas.microsoft.com/office/drawing/2014/main" id="{302A39C5-2C4F-EA48-BD6F-843AC524EF2A}"/>
              </a:ext>
            </a:extLst>
          </p:cNvPr>
          <p:cNvCxnSpPr/>
          <p:nvPr userDrawn="1"/>
        </p:nvCxnSpPr>
        <p:spPr>
          <a:xfrm>
            <a:off x="1271588" y="6129338"/>
            <a:ext cx="1000118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Obraz 12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02" r="39595"/>
          <a:stretch/>
        </p:blipFill>
        <p:spPr>
          <a:xfrm>
            <a:off x="10272464" y="138892"/>
            <a:ext cx="1172515" cy="791292"/>
          </a:xfrm>
          <a:prstGeom prst="rect">
            <a:avLst/>
          </a:prstGeom>
        </p:spPr>
      </p:pic>
      <p:sp>
        <p:nvSpPr>
          <p:cNvPr id="12" name="Podtytuł 2">
            <a:extLst>
              <a:ext uri="{FF2B5EF4-FFF2-40B4-BE49-F238E27FC236}">
                <a16:creationId xmlns:a16="http://schemas.microsoft.com/office/drawing/2014/main" id="{6973884C-64EC-E64C-8775-EFF4BD75AC54}"/>
              </a:ext>
            </a:extLst>
          </p:cNvPr>
          <p:cNvSpPr txBox="1">
            <a:spLocks/>
          </p:cNvSpPr>
          <p:nvPr userDrawn="1"/>
        </p:nvSpPr>
        <p:spPr>
          <a:xfrm>
            <a:off x="1183541" y="6382528"/>
            <a:ext cx="8511788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sz="900" b="1" spc="150" dirty="0">
                <a:solidFill>
                  <a:schemeClr val="bg1"/>
                </a:solidFill>
                <a:latin typeface="Lato Black" panose="020F0A02020204030203" pitchFamily="34" charset="-18"/>
              </a:rPr>
              <a:t>Ministerstwo Finansów</a:t>
            </a:r>
            <a:r>
              <a:rPr lang="pl-PL" sz="900" b="1" spc="150" dirty="0">
                <a:solidFill>
                  <a:schemeClr val="bg1"/>
                </a:solidFill>
                <a:latin typeface="Lato" panose="020F0502020204030203" pitchFamily="34" charset="-18"/>
              </a:rPr>
              <a:t>  </a:t>
            </a:r>
            <a:r>
              <a:rPr lang="pl-PL" sz="900" spc="150" dirty="0">
                <a:solidFill>
                  <a:schemeClr val="bg1"/>
                </a:solidFill>
                <a:latin typeface="Lato" panose="020F0502020204030203" pitchFamily="34" charset="-18"/>
              </a:rPr>
              <a:t>/  gov.pl/finanse </a:t>
            </a:r>
          </a:p>
        </p:txBody>
      </p:sp>
      <p:sp>
        <p:nvSpPr>
          <p:cNvPr id="14" name="Podtytuł 2">
            <a:extLst>
              <a:ext uri="{FF2B5EF4-FFF2-40B4-BE49-F238E27FC236}">
                <a16:creationId xmlns:a16="http://schemas.microsoft.com/office/drawing/2014/main" id="{CB5AE4C2-D81D-1248-B064-076081434062}"/>
              </a:ext>
            </a:extLst>
          </p:cNvPr>
          <p:cNvSpPr txBox="1">
            <a:spLocks/>
          </p:cNvSpPr>
          <p:nvPr userDrawn="1"/>
        </p:nvSpPr>
        <p:spPr>
          <a:xfrm>
            <a:off x="10930351" y="6369923"/>
            <a:ext cx="463462" cy="199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DDFDBB09-8786-5E42-ADCC-A06826583F73}" type="slidenum">
              <a:rPr lang="pl-PL" sz="900" spc="150" smtClean="0">
                <a:solidFill>
                  <a:schemeClr val="bg1"/>
                </a:solidFill>
                <a:latin typeface="Lato" panose="020F0502020204030203" pitchFamily="34" charset="-18"/>
              </a:rPr>
              <a:t>‹#›</a:t>
            </a:fld>
            <a:endParaRPr lang="pl-PL" sz="900" spc="150" dirty="0">
              <a:solidFill>
                <a:schemeClr val="bg1"/>
              </a:solidFill>
              <a:latin typeface="Lato" panose="020F0502020204030203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57687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3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31">
          <p15:clr>
            <a:srgbClr val="F26B43"/>
          </p15:clr>
        </p15:guide>
        <p15:guide id="2" pos="801">
          <p15:clr>
            <a:srgbClr val="F26B43"/>
          </p15:clr>
        </p15:guide>
        <p15:guide id="3" orient="horz" pos="3861">
          <p15:clr>
            <a:srgbClr val="F26B43"/>
          </p15:clr>
        </p15:guide>
        <p15:guide id="4" orient="horz" pos="4110">
          <p15:clr>
            <a:srgbClr val="F26B43"/>
          </p15:clr>
        </p15:guide>
        <p15:guide id="5" pos="5360">
          <p15:clr>
            <a:srgbClr val="F26B43"/>
          </p15:clr>
        </p15:guide>
        <p15:guide id="6" pos="710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19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notesSlide" Target="../notesSlides/notesSlide7.xml"/><Relationship Id="rId7" Type="http://schemas.openxmlformats.org/officeDocument/2006/relationships/diagramColors" Target="../diagrams/colors7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10" Type="http://schemas.openxmlformats.org/officeDocument/2006/relationships/image" Target="../media/image20.emf"/><Relationship Id="rId4" Type="http://schemas.openxmlformats.org/officeDocument/2006/relationships/diagramData" Target="../diagrams/data7.xml"/><Relationship Id="rId9" Type="http://schemas.openxmlformats.org/officeDocument/2006/relationships/package" Target="../embeddings/Microsoft_Excel_Worksheet.xlsx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0A626B9B-EFC8-A14D-A1F3-361953F0EF91}"/>
              </a:ext>
            </a:extLst>
          </p:cNvPr>
          <p:cNvSpPr txBox="1"/>
          <p:nvPr/>
        </p:nvSpPr>
        <p:spPr>
          <a:xfrm>
            <a:off x="983432" y="2132856"/>
            <a:ext cx="1036915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>
                <a:solidFill>
                  <a:schemeClr val="bg1"/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Reforma dochodów jednostek samorządu terytorialnego </a:t>
            </a:r>
          </a:p>
          <a:p>
            <a:pPr algn="ctr"/>
            <a:r>
              <a:rPr lang="pl-PL" sz="2800" dirty="0">
                <a:solidFill>
                  <a:schemeClr val="bg1"/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 </a:t>
            </a:r>
          </a:p>
          <a:p>
            <a:pPr marL="457200" indent="-457200" algn="ctr">
              <a:buFontTx/>
              <a:buChar char="-"/>
            </a:pPr>
            <a:r>
              <a:rPr lang="pl-PL" sz="3200" dirty="0">
                <a:solidFill>
                  <a:schemeClr val="bg1"/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szczegółowe rozwiązania i ich skutki</a:t>
            </a:r>
          </a:p>
          <a:p>
            <a:pPr marL="457200" indent="-457200" algn="ctr">
              <a:buFontTx/>
              <a:buChar char="-"/>
            </a:pPr>
            <a:endParaRPr lang="pl-PL" sz="3200" dirty="0">
              <a:solidFill>
                <a:schemeClr val="bg1"/>
              </a:solidFill>
              <a:latin typeface="Lato Black" panose="020F0A02020204030203" pitchFamily="34" charset="-18"/>
              <a:ea typeface="Open Sans Extrabold" panose="020B0606030504020204" pitchFamily="34" charset="0"/>
              <a:cs typeface="Open Sans Extrabold" panose="020B0606030504020204" pitchFamily="34" charset="0"/>
            </a:endParaRPr>
          </a:p>
          <a:p>
            <a:pPr algn="ctr"/>
            <a:r>
              <a:rPr lang="pl-PL" sz="800" dirty="0">
                <a:solidFill>
                  <a:schemeClr val="bg1"/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(wyliczenia szacunkowe na podstawie wstępnych danych)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567A2E6C-49A3-429E-84B4-D241D5295962}"/>
              </a:ext>
            </a:extLst>
          </p:cNvPr>
          <p:cNvSpPr txBox="1"/>
          <p:nvPr/>
        </p:nvSpPr>
        <p:spPr>
          <a:xfrm>
            <a:off x="1631504" y="5805264"/>
            <a:ext cx="51845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1050" dirty="0">
                <a:solidFill>
                  <a:schemeClr val="bg1"/>
                </a:solidFill>
                <a:latin typeface="Lato" panose="020F0502020204030203" pitchFamily="34" charset="-18"/>
              </a:rPr>
              <a:t>Warszawa,  maj  2024 r.</a:t>
            </a:r>
          </a:p>
        </p:txBody>
      </p:sp>
    </p:spTree>
    <p:extLst>
      <p:ext uri="{BB962C8B-B14F-4D97-AF65-F5344CB8AC3E}">
        <p14:creationId xmlns:p14="http://schemas.microsoft.com/office/powerpoint/2010/main" val="24314178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425C396-94E9-47DE-AB8E-BEFC8E64E7E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4811784"/>
              </p:ext>
            </p:extLst>
          </p:nvPr>
        </p:nvGraphicFramePr>
        <p:xfrm>
          <a:off x="752621" y="1700808"/>
          <a:ext cx="10328696" cy="40549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pole tekstowe 6">
            <a:extLst>
              <a:ext uri="{FF2B5EF4-FFF2-40B4-BE49-F238E27FC236}">
                <a16:creationId xmlns:a16="http://schemas.microsoft.com/office/drawing/2014/main" id="{C74F4DAB-D7BA-4A3F-8EC9-2A77F12C1404}"/>
              </a:ext>
            </a:extLst>
          </p:cNvPr>
          <p:cNvSpPr txBox="1"/>
          <p:nvPr/>
        </p:nvSpPr>
        <p:spPr>
          <a:xfrm>
            <a:off x="516369" y="548680"/>
            <a:ext cx="1080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accent5">
                    <a:lumMod val="75000"/>
                  </a:schemeClr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Dlaczego zmieniamy system finansowania JST ?</a:t>
            </a:r>
            <a:endParaRPr lang="pl-PL" sz="2400" dirty="0">
              <a:solidFill>
                <a:schemeClr val="accent5">
                  <a:lumMod val="75000"/>
                </a:schemeClr>
              </a:solidFill>
              <a:latin typeface="Lato" panose="020F0502020204030203" pitchFamily="34" charset="-18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7119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AEF712DD-CA0E-4A64-8F7A-8D42003ED905}"/>
              </a:ext>
            </a:extLst>
          </p:cNvPr>
          <p:cNvSpPr txBox="1"/>
          <p:nvPr/>
        </p:nvSpPr>
        <p:spPr>
          <a:xfrm>
            <a:off x="1991544" y="2060848"/>
            <a:ext cx="7920880" cy="1661993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32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Odseparowanie budżetów samorządowych od wpływu zmian podatkowych w PIT i CIT </a:t>
            </a:r>
          </a:p>
          <a:p>
            <a:pPr algn="ctr"/>
            <a:r>
              <a:rPr lang="pl-PL" sz="20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czyli nowy system ustalania dochodów JST z PIT i CIT </a:t>
            </a:r>
            <a:endParaRPr lang="pl-PL" sz="2000" b="1" kern="1200" dirty="0">
              <a:solidFill>
                <a:srgbClr val="0070C0"/>
              </a:solidFill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23666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6C03D0E8-D108-4E1C-BCB4-8C69468E7D93}"/>
              </a:ext>
            </a:extLst>
          </p:cNvPr>
          <p:cNvSpPr txBox="1"/>
          <p:nvPr/>
        </p:nvSpPr>
        <p:spPr>
          <a:xfrm>
            <a:off x="479376" y="341558"/>
            <a:ext cx="11521280" cy="5733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400" b="1" dirty="0">
                <a:solidFill>
                  <a:schemeClr val="accent1">
                    <a:lumMod val="50000"/>
                  </a:schemeClr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Propozycje zmian w dochodach z tytułu udziału w PIT i CIT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32DE407B-FE59-4F0F-87A1-974180A63241}"/>
              </a:ext>
            </a:extLst>
          </p:cNvPr>
          <p:cNvSpPr txBox="1"/>
          <p:nvPr/>
        </p:nvSpPr>
        <p:spPr>
          <a:xfrm>
            <a:off x="713400" y="1305158"/>
            <a:ext cx="10927215" cy="1015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pl-PL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Kwotę dochodu  JST z tytułu udziału w PIT/CIT na rok budżetowy (n)  ustala się, mnożąc, należny danej kategorii JST </a:t>
            </a:r>
            <a:r>
              <a:rPr lang="pl-PL" sz="2000" b="1" u="sng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wskaźnik udziału % przez zwaloryzowane dochody </a:t>
            </a:r>
            <a:r>
              <a:rPr lang="pl-PL" sz="2000" b="1" u="sng" dirty="0">
                <a:solidFill>
                  <a:srgbClr val="FFFF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podatników z roku bazowego (n-2) </a:t>
            </a:r>
            <a:r>
              <a:rPr lang="pl-PL" sz="2000" b="1" dirty="0">
                <a:latin typeface="Calibri" panose="020F0502020204030204" pitchFamily="34" charset="0"/>
                <a:cs typeface="Times New Roman" panose="02020603050405020304" pitchFamily="18" charset="0"/>
              </a:rPr>
              <a:t>odpowiednio </a:t>
            </a:r>
            <a:r>
              <a:rPr lang="pl-PL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zamieszkałych(PIT)/</a:t>
            </a:r>
            <a:r>
              <a:rPr lang="pl-PL" sz="2000" b="1" dirty="0">
                <a:latin typeface="Calibri" panose="020F0502020204030204" pitchFamily="34" charset="0"/>
                <a:cs typeface="Times New Roman" panose="02020603050405020304" pitchFamily="18" charset="0"/>
              </a:rPr>
              <a:t>mających siedzibę na obszarze</a:t>
            </a:r>
            <a:r>
              <a:rPr lang="pl-PL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 obszarze danej jednostki (CIT)</a:t>
            </a:r>
            <a:endParaRPr lang="pl-PL" sz="2000" b="1" i="1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pole tekstowe 6">
                <a:extLst>
                  <a:ext uri="{FF2B5EF4-FFF2-40B4-BE49-F238E27FC236}">
                    <a16:creationId xmlns:a16="http://schemas.microsoft.com/office/drawing/2014/main" id="{87F5A32E-F12D-483A-BCD0-BF78A8F7E436}"/>
                  </a:ext>
                </a:extLst>
              </p:cNvPr>
              <p:cNvSpPr txBox="1"/>
              <p:nvPr/>
            </p:nvSpPr>
            <p:spPr>
              <a:xfrm>
                <a:off x="2927648" y="3964891"/>
                <a:ext cx="2880321" cy="47314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1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"/>
                              <m:ctrlPr>
                                <a:rPr lang="pl-PL" sz="1100" b="1" i="1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pl-PL" sz="1100" b="1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pl-PL" sz="1100" b="1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𝑬</m:t>
                                  </m:r>
                                  <m:d>
                                    <m:dPr>
                                      <m:endChr m:val=""/>
                                      <m:ctrlPr>
                                        <a:rPr lang="pl-PL" sz="1100" b="1" i="1">
                                          <a:solidFill>
                                            <a:schemeClr val="accent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pl-PL" sz="1100" b="1" i="1">
                                          <a:solidFill>
                                            <a:schemeClr val="accent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𝑾𝒀𝑵</m:t>
                                      </m:r>
                                    </m:e>
                                  </m:d>
                                </m:e>
                                <m:sub>
                                  <m:r>
                                    <a:rPr lang="pl-PL" sz="1100" b="1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𝒏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b>
                            <m:sSubPr>
                              <m:ctrlPr>
                                <a:rPr lang="pl-PL" sz="1100" b="1" i="1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pl-PL" sz="1100" b="1" i="1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𝑾𝒀𝑵</m:t>
                              </m:r>
                            </m:e>
                            <m:sub>
                              <m:r>
                                <a:rPr lang="pl-PL" sz="1100" b="1" i="1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  <m:r>
                                <a:rPr lang="pl-PL" sz="1100" b="1" i="0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pl-PL" sz="1100" b="1" i="1" smtClean="0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den>
                      </m:f>
                      <m:r>
                        <a:rPr lang="pl-PL" sz="1100" b="1" i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∗ </m:t>
                      </m:r>
                      <m:f>
                        <m:fPr>
                          <m:ctrlPr>
                            <a:rPr lang="pl-PL" sz="1100" b="1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"/>
                              <m:ctrlPr>
                                <a:rPr lang="pl-PL" sz="1100" b="1" i="1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pl-PL" sz="1100" b="1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pl-PL" sz="1100" b="1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𝑬</m:t>
                                  </m:r>
                                  <m:d>
                                    <m:dPr>
                                      <m:endChr m:val=""/>
                                      <m:ctrlPr>
                                        <a:rPr lang="pl-PL" sz="1100" b="1" i="1">
                                          <a:solidFill>
                                            <a:schemeClr val="accent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pl-PL" sz="1100" b="1" i="1">
                                          <a:solidFill>
                                            <a:schemeClr val="accent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𝒁𝑨𝑻</m:t>
                                      </m:r>
                                    </m:e>
                                  </m:d>
                                </m:e>
                                <m:sub>
                                  <m:r>
                                    <a:rPr lang="pl-PL" sz="1100" b="1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𝒏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b>
                            <m:sSubPr>
                              <m:ctrlPr>
                                <a:rPr lang="pl-PL" sz="1100" b="1" i="1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pl-PL" sz="1100" b="1" i="1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𝒁𝑨𝑻</m:t>
                              </m:r>
                            </m:e>
                            <m:sub>
                              <m:r>
                                <a:rPr lang="pl-PL" sz="1100" b="1" i="1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  <m:r>
                                <a:rPr lang="pl-PL" sz="1100" b="1" i="0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pl-PL" sz="1100" b="1" i="1" smtClean="0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den>
                      </m:f>
                      <m:r>
                        <a:rPr lang="pl-PL" sz="1100" b="1" i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 ,</m:t>
                      </m:r>
                    </m:oMath>
                  </m:oMathPara>
                </a14:m>
                <a:endParaRPr lang="pl-PL" sz="1100" b="1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pole tekstowe 6">
                <a:extLst>
                  <a:ext uri="{FF2B5EF4-FFF2-40B4-BE49-F238E27FC236}">
                    <a16:creationId xmlns:a16="http://schemas.microsoft.com/office/drawing/2014/main" id="{87F5A32E-F12D-483A-BCD0-BF78A8F7E4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7648" y="3964891"/>
                <a:ext cx="2880321" cy="473143"/>
              </a:xfrm>
              <a:prstGeom prst="rect">
                <a:avLst/>
              </a:prstGeom>
              <a:blipFill>
                <a:blip r:embed="rId2"/>
                <a:stretch>
                  <a:fillRect t="-71795" b="-7179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pole tekstowe 8">
            <a:extLst>
              <a:ext uri="{FF2B5EF4-FFF2-40B4-BE49-F238E27FC236}">
                <a16:creationId xmlns:a16="http://schemas.microsoft.com/office/drawing/2014/main" id="{A1B1C89A-DBE1-47DB-8165-AF7D3B4C3153}"/>
              </a:ext>
            </a:extLst>
          </p:cNvPr>
          <p:cNvSpPr txBox="1"/>
          <p:nvPr/>
        </p:nvSpPr>
        <p:spPr>
          <a:xfrm>
            <a:off x="911424" y="4558808"/>
            <a:ext cx="11634859" cy="13987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23850" algn="just">
              <a:lnSpc>
                <a:spcPct val="120000"/>
              </a:lnSpc>
            </a:pPr>
            <a:r>
              <a:rPr lang="pl-PL" sz="1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pl-PL" sz="1000" baseline="-25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n-2</a:t>
            </a:r>
            <a:r>
              <a:rPr lang="pl-PL" sz="1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- dochody podatników odpowiednio podatku  PIT/CIT w roku bazowym ( n-2),</a:t>
            </a:r>
          </a:p>
          <a:p>
            <a:pPr indent="323850" algn="just">
              <a:lnSpc>
                <a:spcPct val="120000"/>
              </a:lnSpc>
            </a:pPr>
            <a:r>
              <a:rPr lang="pl-PL" sz="1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E(</a:t>
            </a:r>
            <a:r>
              <a:rPr lang="pl-PL" sz="1000" dirty="0" err="1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WYN</a:t>
            </a:r>
            <a:r>
              <a:rPr lang="pl-PL" sz="1000" baseline="-25000" dirty="0" err="1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pl-PL" sz="1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 - prognozowane przez MF w założeniach projektu budżetu państwa na rok n przeciętne wynagrodzenie w gospodarce narodowej w roku n,</a:t>
            </a:r>
          </a:p>
          <a:p>
            <a:pPr indent="323850" algn="just">
              <a:lnSpc>
                <a:spcPct val="120000"/>
              </a:lnSpc>
            </a:pPr>
            <a:r>
              <a:rPr lang="pl-PL" sz="1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WYN</a:t>
            </a:r>
            <a:r>
              <a:rPr lang="pl-PL" sz="1000" baseline="-25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n-2</a:t>
            </a:r>
            <a:r>
              <a:rPr lang="pl-PL" sz="1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- przeciętne wynagrodzenie w gospodarce narodowej w roku n-2, według stanu na dzień 30 czerwca roku poprzedzającego rok budżetowy,</a:t>
            </a:r>
          </a:p>
          <a:p>
            <a:pPr indent="323850" algn="just">
              <a:lnSpc>
                <a:spcPct val="120000"/>
              </a:lnSpc>
            </a:pPr>
            <a:r>
              <a:rPr lang="pl-PL" sz="1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E(ZAT)</a:t>
            </a:r>
            <a:r>
              <a:rPr lang="pl-PL" sz="1000" baseline="-25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pl-PL" sz="1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- prognozowane przez  </a:t>
            </a:r>
            <a:r>
              <a:rPr lang="pl-PL" sz="1000" dirty="0"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MF </a:t>
            </a:r>
            <a:r>
              <a:rPr lang="pl-PL" sz="1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w założeniach projektu budżetu państwa na rok n zatrudnienie w gospodarce narodowej w roku n,</a:t>
            </a:r>
          </a:p>
          <a:p>
            <a:pPr indent="323850" algn="just">
              <a:lnSpc>
                <a:spcPct val="120000"/>
              </a:lnSpc>
            </a:pPr>
            <a:r>
              <a:rPr lang="pl-PL" sz="1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ZAT</a:t>
            </a:r>
            <a:r>
              <a:rPr lang="pl-PL" sz="1000" baseline="-25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n-2</a:t>
            </a:r>
            <a:r>
              <a:rPr lang="pl-PL" sz="1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- zatrudnienie w gospodarce narodowej w roku n-2, według stanu na dzień 30 czerwca roku poprzedzającego rok budżetowy,</a:t>
            </a:r>
          </a:p>
          <a:p>
            <a:pPr indent="323850" algn="just">
              <a:lnSpc>
                <a:spcPct val="130000"/>
              </a:lnSpc>
            </a:pPr>
            <a:r>
              <a:rPr lang="pl-PL" sz="1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E(</a:t>
            </a:r>
            <a:r>
              <a:rPr lang="pl-PL" sz="1000" dirty="0" err="1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PKB</a:t>
            </a:r>
            <a:r>
              <a:rPr lang="pl-PL" sz="1000" baseline="-25000" dirty="0" err="1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pl-PL" sz="1000" dirty="0">
                <a:effectLst/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 - prognozowana przez MF w założeniach projektu budżetu państwa na rok n wartość produktu krajowego brutto w roku n,</a:t>
            </a:r>
          </a:p>
          <a:p>
            <a:pPr marL="284163" algn="just">
              <a:lnSpc>
                <a:spcPct val="130000"/>
              </a:lnSpc>
            </a:pPr>
            <a:r>
              <a:rPr lang="pl-PL" sz="1000" dirty="0">
                <a:latin typeface="Times" panose="02020603050405020304" pitchFamily="18" charset="0"/>
                <a:cs typeface="Arial" panose="020B0604020202020204" pitchFamily="34" charset="0"/>
              </a:rPr>
              <a:t> PKB</a:t>
            </a:r>
            <a:r>
              <a:rPr lang="pl-PL" sz="1000" baseline="-25000" dirty="0">
                <a:latin typeface="Times" panose="02020603050405020304" pitchFamily="18" charset="0"/>
                <a:cs typeface="Arial" panose="020B0604020202020204" pitchFamily="34" charset="0"/>
              </a:rPr>
              <a:t>n-2</a:t>
            </a:r>
            <a:r>
              <a:rPr lang="pl-PL" sz="1000" dirty="0">
                <a:latin typeface="Times" panose="02020603050405020304" pitchFamily="18" charset="0"/>
                <a:cs typeface="Arial" panose="020B0604020202020204" pitchFamily="34" charset="0"/>
              </a:rPr>
              <a:t>- wartość produktu krajowego brutto w roku bazowym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le tekstowe 7">
                <a:extLst>
                  <a:ext uri="{FF2B5EF4-FFF2-40B4-BE49-F238E27FC236}">
                    <a16:creationId xmlns:a16="http://schemas.microsoft.com/office/drawing/2014/main" id="{0E31E7D9-1579-4E2C-B65C-9A441F9BC96F}"/>
                  </a:ext>
                </a:extLst>
              </p:cNvPr>
              <p:cNvSpPr txBox="1"/>
              <p:nvPr/>
            </p:nvSpPr>
            <p:spPr>
              <a:xfrm>
                <a:off x="1307468" y="2796153"/>
                <a:ext cx="9865096" cy="490006"/>
              </a:xfrm>
              <a:prstGeom prst="rect">
                <a:avLst/>
              </a:prstGeom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>
                  <a:spcBef>
                    <a:spcPts val="600"/>
                  </a:spcBef>
                  <a:spcAft>
                    <a:spcPts val="12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pl-PL" sz="2400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sz="2400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𝑷𝑰𝑻</m:t>
                        </m:r>
                        <m:r>
                          <a:rPr lang="pl-PL" sz="2400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pl-PL" sz="2400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𝑪𝑰𝑻</m:t>
                        </m:r>
                      </m:e>
                      <m:sub>
                        <m:r>
                          <a:rPr lang="pl-PL" sz="2400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𝑱𝑺𝑻</m:t>
                        </m:r>
                      </m:sub>
                    </m:sSub>
                    <m:r>
                      <a:rPr lang="pl-PL" sz="2400" b="1" i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 </m:t>
                    </m:r>
                    <m:sSub>
                      <m:sSubPr>
                        <m:ctrlPr>
                          <a:rPr lang="pl-PL" sz="2400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pl-PL" sz="2400" b="1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pl-PL" sz="2400" b="1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% </m:t>
                            </m:r>
                            <m:r>
                              <a:rPr lang="pl-PL" sz="2400" b="1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𝒖𝒅𝒛𝒊𝒂</m:t>
                            </m:r>
                            <m:r>
                              <a:rPr lang="pl-PL" sz="2400" b="1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ł</m:t>
                            </m:r>
                            <m:r>
                              <a:rPr lang="pl-PL" sz="2400" b="1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pl-PL" sz="2400" b="1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𝒌𝒂𝒕</m:t>
                            </m:r>
                            <m:r>
                              <a:rPr lang="pl-PL" sz="2400" b="1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pl-PL" sz="2400" b="1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𝑱𝑺𝑻</m:t>
                            </m:r>
                          </m:sub>
                        </m:sSub>
                        <m:r>
                          <a:rPr lang="pl-PL" sz="2400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∗[</m:t>
                        </m:r>
                        <m:r>
                          <a:rPr lang="pl-PL" sz="2400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𝑫</m:t>
                        </m:r>
                      </m:e>
                      <m:sub>
                        <m:r>
                          <a:rPr lang="pl-PL" sz="2400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pl-PL" sz="2400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pl-PL" sz="2400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1" i="1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∗</m:t>
                    </m:r>
                    <m:r>
                      <a:rPr lang="pl-PL" sz="2400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𝒄𝒛𝒚𝒏𝒏𝒊𝒌</m:t>
                    </m:r>
                    <m:r>
                      <a:rPr lang="pl-PL" sz="2400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400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𝒘𝒂𝒍𝒐𝒓𝒚𝒛𝒂𝒄𝒚𝒋𝒏𝒚</m:t>
                    </m:r>
                    <m:r>
                      <a:rPr lang="pl-PL" sz="2400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]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8" name="pole tekstowe 7">
                <a:extLst>
                  <a:ext uri="{FF2B5EF4-FFF2-40B4-BE49-F238E27FC236}">
                    <a16:creationId xmlns:a16="http://schemas.microsoft.com/office/drawing/2014/main" id="{0E31E7D9-1579-4E2C-B65C-9A441F9BC9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7468" y="2796153"/>
                <a:ext cx="9865096" cy="49000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pole tekstowe 9">
                <a:extLst>
                  <a:ext uri="{FF2B5EF4-FFF2-40B4-BE49-F238E27FC236}">
                    <a16:creationId xmlns:a16="http://schemas.microsoft.com/office/drawing/2014/main" id="{C65D24A9-F815-4C3D-AAC6-BFF5E936AE0E}"/>
                  </a:ext>
                </a:extLst>
              </p:cNvPr>
              <p:cNvSpPr txBox="1"/>
              <p:nvPr/>
            </p:nvSpPr>
            <p:spPr>
              <a:xfrm>
                <a:off x="8202233" y="3964891"/>
                <a:ext cx="1692188" cy="47314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1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"/>
                              <m:ctrlPr>
                                <a:rPr lang="pl-PL" sz="1100" b="1" i="1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pl-PL" sz="1100" b="1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pl-PL" sz="1100" b="1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𝑬</m:t>
                                  </m:r>
                                  <m:d>
                                    <m:dPr>
                                      <m:endChr m:val=""/>
                                      <m:ctrlPr>
                                        <a:rPr lang="pl-PL" sz="1100" b="1" i="1">
                                          <a:solidFill>
                                            <a:schemeClr val="accent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pl-PL" sz="1100" b="1" i="1">
                                          <a:solidFill>
                                            <a:schemeClr val="accent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𝑷𝑲𝑩</m:t>
                                      </m:r>
                                    </m:e>
                                  </m:d>
                                </m:e>
                                <m:sub>
                                  <m:r>
                                    <a:rPr lang="pl-PL" sz="1100" b="1" i="1">
                                      <a:solidFill>
                                        <a:schemeClr val="accent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𝒏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b>
                            <m:sSubPr>
                              <m:ctrlPr>
                                <a:rPr lang="pl-PL" sz="1100" b="1" i="1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pl-PL" sz="1100" b="1" i="1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𝑷𝑲𝑩</m:t>
                              </m:r>
                            </m:e>
                            <m:sub>
                              <m:r>
                                <a:rPr lang="pl-PL" sz="1100" b="1" i="1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  <m:r>
                                <a:rPr lang="pl-PL" sz="1100" b="1" i="0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pl-PL" sz="1100" b="1" i="1" smtClean="0">
                                  <a:solidFill>
                                    <a:schemeClr val="accent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den>
                      </m:f>
                      <m:r>
                        <a:rPr lang="pl-PL" sz="1100" b="1" i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pl-PL" sz="1100" b="1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pole tekstowe 9">
                <a:extLst>
                  <a:ext uri="{FF2B5EF4-FFF2-40B4-BE49-F238E27FC236}">
                    <a16:creationId xmlns:a16="http://schemas.microsoft.com/office/drawing/2014/main" id="{C65D24A9-F815-4C3D-AAC6-BFF5E936AE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02233" y="3964891"/>
                <a:ext cx="1692188" cy="473143"/>
              </a:xfrm>
              <a:prstGeom prst="rect">
                <a:avLst/>
              </a:prstGeom>
              <a:blipFill>
                <a:blip r:embed="rId4"/>
                <a:stretch>
                  <a:fillRect t="-71795" b="-7179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pole tekstowe 5">
            <a:extLst>
              <a:ext uri="{FF2B5EF4-FFF2-40B4-BE49-F238E27FC236}">
                <a16:creationId xmlns:a16="http://schemas.microsoft.com/office/drawing/2014/main" id="{5CF6A192-5583-48B5-9230-DE0961B75FEB}"/>
              </a:ext>
            </a:extLst>
          </p:cNvPr>
          <p:cNvSpPr txBox="1"/>
          <p:nvPr/>
        </p:nvSpPr>
        <p:spPr>
          <a:xfrm>
            <a:off x="1271464" y="3472522"/>
            <a:ext cx="8334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przy czym czynnik waloryzacyjny dla: </a:t>
            </a:r>
            <a:endParaRPr lang="pl-PL" sz="1800" dirty="0">
              <a:latin typeface="Times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pl-PL" sz="1800" dirty="0">
                <a:latin typeface="Times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pl-PL" dirty="0"/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B468F8B1-127D-4269-BD01-EBBE593E3845}"/>
              </a:ext>
            </a:extLst>
          </p:cNvPr>
          <p:cNvSpPr txBox="1"/>
          <p:nvPr/>
        </p:nvSpPr>
        <p:spPr>
          <a:xfrm>
            <a:off x="1271464" y="4068702"/>
            <a:ext cx="28803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latin typeface="Times" panose="02020603050405020304" pitchFamily="18" charset="0"/>
                <a:cs typeface="Arial" panose="020B0604020202020204" pitchFamily="34" charset="0"/>
              </a:rPr>
              <a:t>dochodów podatników PIT to:</a:t>
            </a:r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5C3A3EF5-F435-4AEE-9608-FF4B98159457}"/>
              </a:ext>
            </a:extLst>
          </p:cNvPr>
          <p:cNvSpPr txBox="1"/>
          <p:nvPr/>
        </p:nvSpPr>
        <p:spPr>
          <a:xfrm>
            <a:off x="6299988" y="4068702"/>
            <a:ext cx="2748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latin typeface="Times" panose="02020603050405020304" pitchFamily="18" charset="0"/>
                <a:cs typeface="Arial" panose="020B0604020202020204" pitchFamily="34" charset="0"/>
              </a:rPr>
              <a:t>dochodów podatników CIT to: </a:t>
            </a:r>
          </a:p>
        </p:txBody>
      </p:sp>
    </p:spTree>
    <p:extLst>
      <p:ext uri="{BB962C8B-B14F-4D97-AF65-F5344CB8AC3E}">
        <p14:creationId xmlns:p14="http://schemas.microsoft.com/office/powerpoint/2010/main" val="13630031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: zaokrąglone rogi 1">
            <a:extLst>
              <a:ext uri="{FF2B5EF4-FFF2-40B4-BE49-F238E27FC236}">
                <a16:creationId xmlns:a16="http://schemas.microsoft.com/office/drawing/2014/main" id="{7E9BB930-6F42-4C20-A666-4D506306D2FE}"/>
              </a:ext>
            </a:extLst>
          </p:cNvPr>
          <p:cNvSpPr/>
          <p:nvPr/>
        </p:nvSpPr>
        <p:spPr>
          <a:xfrm>
            <a:off x="532531" y="2969140"/>
            <a:ext cx="5472608" cy="163136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800100" marR="0" lvl="1" indent="-3429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dla gmin   – 6,5%</a:t>
            </a:r>
            <a:endParaRPr kumimoji="0" lang="pl-PL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marR="0" lvl="1" indent="-3429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dla powiatów   – 1,6%</a:t>
            </a:r>
          </a:p>
          <a:p>
            <a:pPr marL="800100" marR="0" lvl="1" indent="-3429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lang="pl-PL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dla miast na prawach powiatu – 8,0%</a:t>
            </a:r>
            <a:endParaRPr kumimoji="0" lang="pl-PL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marR="0" lvl="1" indent="-3429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dla województw   – 0,145%</a:t>
            </a:r>
            <a:endParaRPr kumimoji="0" lang="pl-PL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91DFB7CA-3FB5-4B17-B8C0-76DF22A06994}"/>
              </a:ext>
            </a:extLst>
          </p:cNvPr>
          <p:cNvSpPr txBox="1"/>
          <p:nvPr/>
        </p:nvSpPr>
        <p:spPr>
          <a:xfrm>
            <a:off x="551384" y="332656"/>
            <a:ext cx="11521280" cy="5733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400" b="1" dirty="0">
                <a:solidFill>
                  <a:schemeClr val="accent1">
                    <a:lumMod val="50000"/>
                  </a:schemeClr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Wstępne* wskaźniki % udziałów JST w dochodach podatników PIT i CIT</a:t>
            </a:r>
          </a:p>
        </p:txBody>
      </p:sp>
      <p:sp>
        <p:nvSpPr>
          <p:cNvPr id="7" name="Prostokąt: zaokrąglone rogi 6">
            <a:extLst>
              <a:ext uri="{FF2B5EF4-FFF2-40B4-BE49-F238E27FC236}">
                <a16:creationId xmlns:a16="http://schemas.microsoft.com/office/drawing/2014/main" id="{3107327B-B65D-46F8-A855-F50DD95BEEB4}"/>
              </a:ext>
            </a:extLst>
          </p:cNvPr>
          <p:cNvSpPr/>
          <p:nvPr/>
        </p:nvSpPr>
        <p:spPr>
          <a:xfrm>
            <a:off x="6312024" y="2967339"/>
            <a:ext cx="5472608" cy="163136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800100" marR="0" lvl="1" indent="-3429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dla gmin   – 1,2%</a:t>
            </a:r>
            <a:endParaRPr kumimoji="0" lang="pl-PL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marR="0" lvl="1" indent="-3429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dla powiatów   – 1,35%</a:t>
            </a:r>
          </a:p>
          <a:p>
            <a:pPr marL="800100" marR="0" lvl="1" indent="-3429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lang="pl-PL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dla miast na prawach powiatu – 1,32%</a:t>
            </a:r>
            <a:endParaRPr kumimoji="0" lang="pl-PL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marR="0" lvl="1" indent="-3429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dla województw   – 2,58%</a:t>
            </a:r>
            <a:endParaRPr kumimoji="0" lang="pl-PL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97BF7085-E62A-4F39-A599-4DFF123835CC}"/>
              </a:ext>
            </a:extLst>
          </p:cNvPr>
          <p:cNvSpPr txBox="1"/>
          <p:nvPr/>
        </p:nvSpPr>
        <p:spPr>
          <a:xfrm>
            <a:off x="1055440" y="1484784"/>
            <a:ext cx="4032448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pl-PL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udział w dochodzie podatników PIT zamieszkałych na obszarze JST</a:t>
            </a:r>
            <a:endParaRPr kumimoji="0" lang="pl-P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pl-PL" dirty="0"/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E24B22DF-C599-4E3F-834C-0DE50FB3A8E3}"/>
              </a:ext>
            </a:extLst>
          </p:cNvPr>
          <p:cNvSpPr txBox="1"/>
          <p:nvPr/>
        </p:nvSpPr>
        <p:spPr>
          <a:xfrm>
            <a:off x="6672064" y="1484784"/>
            <a:ext cx="4464496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kumimoji="0" lang="pl-PL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udział w dochodzie podatników CIT </a:t>
            </a:r>
            <a:r>
              <a:rPr lang="pl-PL" sz="1800" b="1" dirty="0">
                <a:latin typeface="Calibri" panose="020F0502020204030204" pitchFamily="34" charset="0"/>
                <a:cs typeface="Times New Roman" panose="02020603050405020304" pitchFamily="18" charset="0"/>
              </a:rPr>
              <a:t>mających siedzibę na obszarze</a:t>
            </a:r>
            <a:r>
              <a:rPr lang="pl-PL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JST</a:t>
            </a:r>
            <a:endParaRPr kumimoji="0" lang="pl-P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pl-PL" dirty="0"/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152F099F-5400-4D82-B61E-45065CA80A2E}"/>
              </a:ext>
            </a:extLst>
          </p:cNvPr>
          <p:cNvSpPr txBox="1"/>
          <p:nvPr/>
        </p:nvSpPr>
        <p:spPr>
          <a:xfrm>
            <a:off x="983432" y="5373216"/>
            <a:ext cx="10009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* </a:t>
            </a:r>
            <a:r>
              <a:rPr lang="pl-PL" sz="1000" dirty="0"/>
              <a:t>parametry i wyliczenia na wszystkich slajdach prezentacji są wynikiem symulacji przeprowadzonych na wstępnych danych i mogą ulec zmianie</a:t>
            </a:r>
          </a:p>
        </p:txBody>
      </p:sp>
    </p:spTree>
    <p:extLst>
      <p:ext uri="{BB962C8B-B14F-4D97-AF65-F5344CB8AC3E}">
        <p14:creationId xmlns:p14="http://schemas.microsoft.com/office/powerpoint/2010/main" val="1884370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6C03D0E8-D108-4E1C-BCB4-8C69468E7D93}"/>
              </a:ext>
            </a:extLst>
          </p:cNvPr>
          <p:cNvSpPr txBox="1"/>
          <p:nvPr/>
        </p:nvSpPr>
        <p:spPr>
          <a:xfrm>
            <a:off x="479376" y="341558"/>
            <a:ext cx="11521280" cy="5733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400" b="1" dirty="0">
                <a:solidFill>
                  <a:schemeClr val="accent5">
                    <a:lumMod val="75000"/>
                  </a:schemeClr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Przykład: Gmina „A”– naliczenie dochodu z PIT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32DE407B-FE59-4F0F-87A1-974180A63241}"/>
              </a:ext>
            </a:extLst>
          </p:cNvPr>
          <p:cNvSpPr txBox="1"/>
          <p:nvPr/>
        </p:nvSpPr>
        <p:spPr>
          <a:xfrm>
            <a:off x="344262" y="1181985"/>
            <a:ext cx="4815535" cy="200054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pl-PL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Gmina „A”</a:t>
            </a:r>
            <a:r>
              <a:rPr lang="pl-PL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pl-PL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dochody podatników PIT za rok </a:t>
            </a:r>
            <a:r>
              <a:rPr lang="pl-PL" sz="1600" b="1" dirty="0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2023</a:t>
            </a:r>
            <a:r>
              <a:rPr lang="pl-PL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 tytułu: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skali podatkowej </a:t>
            </a:r>
            <a:r>
              <a:rPr lang="pl-PL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pl-PL" sz="16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1.219.222.148,20</a:t>
            </a:r>
            <a:r>
              <a:rPr lang="pl-PL" sz="1600" b="1" dirty="0">
                <a:latin typeface="Calibri" panose="020F0502020204030204" pitchFamily="34" charset="0"/>
                <a:cs typeface="Times New Roman" panose="02020603050405020304" pitchFamily="18" charset="0"/>
              </a:rPr>
              <a:t> zł;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podatku liniowego  </a:t>
            </a:r>
            <a:r>
              <a:rPr lang="pl-PL" sz="16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150.194.180,50 </a:t>
            </a:r>
            <a:r>
              <a:rPr lang="pl-PL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zł;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ryczałtowego PIT od przychodów ewidencjonowanych </a:t>
            </a:r>
            <a:r>
              <a:rPr lang="pl-PL" sz="16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30.157.245,47</a:t>
            </a:r>
            <a:r>
              <a:rPr lang="pl-PL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zł)</a:t>
            </a:r>
          </a:p>
          <a:p>
            <a:r>
              <a:rPr lang="pl-PL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Łącznie  więc </a:t>
            </a:r>
            <a:r>
              <a:rPr lang="pl-PL" sz="2000" b="1" u="sng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1.399.573.574,17</a:t>
            </a:r>
            <a:r>
              <a:rPr lang="pl-PL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zł.</a:t>
            </a:r>
            <a:endParaRPr lang="pl-PL" sz="28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le tekstowe 7">
                <a:extLst>
                  <a:ext uri="{FF2B5EF4-FFF2-40B4-BE49-F238E27FC236}">
                    <a16:creationId xmlns:a16="http://schemas.microsoft.com/office/drawing/2014/main" id="{0E31E7D9-1579-4E2C-B65C-9A441F9BC96F}"/>
                  </a:ext>
                </a:extLst>
              </p:cNvPr>
              <p:cNvSpPr txBox="1"/>
              <p:nvPr/>
            </p:nvSpPr>
            <p:spPr>
              <a:xfrm>
                <a:off x="344263" y="4365104"/>
                <a:ext cx="11473288" cy="1423147"/>
              </a:xfrm>
              <a:prstGeom prst="rect">
                <a:avLst/>
              </a:prstGeom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>
                  <a:spcBef>
                    <a:spcPts val="600"/>
                  </a:spcBef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𝑷𝑰𝑻</m:t>
                          </m:r>
                        </m:e>
                        <m:sub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𝑮𝒎𝒊𝒏𝒂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"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"</m:t>
                          </m:r>
                        </m:sub>
                      </m:sSub>
                      <m:r>
                        <a:rPr lang="pl-PL" sz="2400" b="1" i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% ∗[ 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𝟑𝟗𝟗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𝟓𝟕𝟑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𝟓𝟕𝟒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𝟏𝟕</m:t>
                          </m:r>
                        </m:e>
                        <m:sub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𝒛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ł</m:t>
                          </m:r>
                        </m:sub>
                      </m:sSub>
                      <m:r>
                        <a:rPr lang="pl-PL" sz="24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pl-PL" sz="24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𝟏𝟏𝟗</m:t>
                      </m:r>
                      <m:r>
                        <a:rPr lang="pl-PL" sz="24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pl-PL" sz="24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𝟖</m:t>
                      </m:r>
                      <m:r>
                        <a:rPr lang="pl-PL" sz="24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%]=</m:t>
                      </m:r>
                      <m:sSub>
                        <m:sSubPr>
                          <m:ctrlPr>
                            <a:rPr lang="pl-PL" sz="2400" b="1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pl-PL" sz="24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  <m:r>
                            <a:rPr lang="pl-PL" sz="2400" b="1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%∗</m:t>
                          </m:r>
                          <m:r>
                            <a:rPr lang="pl-PL" sz="2400" b="1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pl-PL" sz="2400" b="1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pl-PL" sz="2400" b="1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𝟔𝟕𝟔</m:t>
                          </m:r>
                          <m:r>
                            <a:rPr lang="pl-PL" sz="2400" b="1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pl-PL" sz="2400" b="1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𝟒𝟖𝟒</m:t>
                          </m:r>
                          <m:r>
                            <a:rPr lang="pl-PL" sz="2400" b="1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pl-PL" sz="2400" b="1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𝟏𝟓𝟑</m:t>
                          </m:r>
                          <m:r>
                            <a:rPr lang="pl-PL" sz="2400" b="1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pl-PL" sz="2400" b="1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𝟖𝟕</m:t>
                          </m:r>
                        </m:e>
                        <m:sub>
                          <m:r>
                            <a:rPr lang="pl-PL" sz="2400" b="1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𝒛</m:t>
                          </m:r>
                          <m:r>
                            <a:rPr lang="pl-PL" sz="2400" b="1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ł</m:t>
                          </m:r>
                        </m:sub>
                      </m:sSub>
                    </m:oMath>
                  </m:oMathPara>
                </a14:m>
                <a:endParaRPr lang="pl-PL" sz="2400" b="1" i="1" dirty="0">
                  <a:solidFill>
                    <a:schemeClr val="accent1">
                      <a:lumMod val="50000"/>
                    </a:schemeClr>
                  </a:solidFill>
                  <a:latin typeface="Cambria Math" panose="02040503050406030204" pitchFamily="18" charset="0"/>
                </a:endParaRPr>
              </a:p>
              <a:p>
                <a:pPr algn="ctr">
                  <a:spcBef>
                    <a:spcPts val="600"/>
                  </a:spcBef>
                  <a:spcAft>
                    <a:spcPts val="1200"/>
                  </a:spcAft>
                </a:pPr>
                <a:r>
                  <a:rPr lang="pl-PL" sz="240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=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pl-PL" sz="2400" b="1" i="1">
                        <a:solidFill>
                          <a:schemeClr val="tx1"/>
                        </a:solidFill>
                      </a:rPr>
                      <m:t>108.971.470</m:t>
                    </m:r>
                    <m:r>
                      <m:rPr>
                        <m:nor/>
                      </m:rPr>
                      <a:rPr lang="pl-PL" sz="2400" b="1" i="0" smtClean="0">
                        <a:solidFill>
                          <a:schemeClr val="tx1"/>
                        </a:solidFill>
                      </a:rPr>
                      <m:t> </m:t>
                    </m:r>
                    <m:r>
                      <m:rPr>
                        <m:nor/>
                      </m:rPr>
                      <a:rPr lang="pl-PL" sz="2400" b="1" i="0" smtClean="0">
                        <a:solidFill>
                          <a:schemeClr val="tx1"/>
                        </a:solidFill>
                      </a:rPr>
                      <m:t>z</m:t>
                    </m:r>
                    <m:r>
                      <m:rPr>
                        <m:nor/>
                      </m:rPr>
                      <a:rPr lang="pl-PL" sz="2400" b="1" i="0" smtClean="0">
                        <a:solidFill>
                          <a:schemeClr val="tx1"/>
                        </a:solidFill>
                      </a:rPr>
                      <m:t>ł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8" name="pole tekstowe 7">
                <a:extLst>
                  <a:ext uri="{FF2B5EF4-FFF2-40B4-BE49-F238E27FC236}">
                    <a16:creationId xmlns:a16="http://schemas.microsoft.com/office/drawing/2014/main" id="{0E31E7D9-1579-4E2C-B65C-9A441F9BC9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263" y="4365104"/>
                <a:ext cx="11473288" cy="142314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pole tekstowe 14">
            <a:extLst>
              <a:ext uri="{FF2B5EF4-FFF2-40B4-BE49-F238E27FC236}">
                <a16:creationId xmlns:a16="http://schemas.microsoft.com/office/drawing/2014/main" id="{1802E1D9-37DC-4B1F-A6FA-5FA829566A06}"/>
              </a:ext>
            </a:extLst>
          </p:cNvPr>
          <p:cNvSpPr txBox="1"/>
          <p:nvPr/>
        </p:nvSpPr>
        <p:spPr>
          <a:xfrm>
            <a:off x="5268031" y="1195623"/>
            <a:ext cx="6549520" cy="76944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l-PL" sz="2000" b="1" dirty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Udział gmin w dochodach podatników PIT ze swojego terenu wynosi </a:t>
            </a:r>
            <a:r>
              <a:rPr lang="pl-PL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6,5%</a:t>
            </a:r>
            <a:endParaRPr lang="pl-PL" sz="28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B4294B2B-283C-48AE-9584-3A770526D985}"/>
              </a:ext>
            </a:extLst>
          </p:cNvPr>
          <p:cNvSpPr txBox="1"/>
          <p:nvPr/>
        </p:nvSpPr>
        <p:spPr>
          <a:xfrm>
            <a:off x="479376" y="3789040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i="1" dirty="0">
                <a:latin typeface="Consolas" panose="020B0609020204030204" pitchFamily="49" charset="0"/>
              </a:rPr>
              <a:t>Tak więc:</a:t>
            </a:r>
          </a:p>
        </p:txBody>
      </p:sp>
      <p:cxnSp>
        <p:nvCxnSpPr>
          <p:cNvPr id="19" name="Łącznik prosty ze strzałką 18">
            <a:extLst>
              <a:ext uri="{FF2B5EF4-FFF2-40B4-BE49-F238E27FC236}">
                <a16:creationId xmlns:a16="http://schemas.microsoft.com/office/drawing/2014/main" id="{EF054FFB-4E98-4B95-A545-C390E1F43FFF}"/>
              </a:ext>
            </a:extLst>
          </p:cNvPr>
          <p:cNvCxnSpPr>
            <a:cxnSpLocks/>
          </p:cNvCxnSpPr>
          <p:nvPr/>
        </p:nvCxnSpPr>
        <p:spPr>
          <a:xfrm flipV="1">
            <a:off x="4043994" y="1916832"/>
            <a:ext cx="5148350" cy="2448272"/>
          </a:xfrm>
          <a:prstGeom prst="straightConnector1">
            <a:avLst/>
          </a:prstGeom>
          <a:ln w="38100">
            <a:solidFill>
              <a:srgbClr val="FF0000"/>
            </a:solidFill>
            <a:prstDash val="sysDot"/>
            <a:tailEnd type="stealth" w="lg" len="lg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pole tekstowe 15">
                <a:extLst>
                  <a:ext uri="{FF2B5EF4-FFF2-40B4-BE49-F238E27FC236}">
                    <a16:creationId xmlns:a16="http://schemas.microsoft.com/office/drawing/2014/main" id="{30785C44-AEC0-4D69-9B8B-B856F607B5BE}"/>
                  </a:ext>
                </a:extLst>
              </p:cNvPr>
              <p:cNvSpPr txBox="1"/>
              <p:nvPr/>
            </p:nvSpPr>
            <p:spPr>
              <a:xfrm>
                <a:off x="5287452" y="2124742"/>
                <a:ext cx="6549521" cy="1273234"/>
              </a:xfrm>
              <a:prstGeom prst="rect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square">
                <a:spAutoFit/>
              </a:bodyPr>
              <a:lstStyle/>
              <a:p>
                <a:pPr algn="ctr"/>
                <a:r>
                  <a:rPr lang="pl-PL" sz="2400" b="1" dirty="0">
                    <a:solidFill>
                      <a:schemeClr val="tx1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Waloryzacja</a:t>
                </a:r>
                <a:endParaRPr lang="pl-PL" sz="2800" b="1" dirty="0">
                  <a:solidFill>
                    <a:schemeClr val="tx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pl-PL" sz="20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"/>
                            <m:ctrlPr>
                              <a:rPr lang="pl-PL" sz="2000" b="1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pl-PL" sz="2000" b="1" i="1">
                                    <a:solidFill>
                                      <a:srgbClr val="FFFF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pl-PL" sz="2000" b="1" i="1">
                                    <a:solidFill>
                                      <a:srgbClr val="FFFF00"/>
                                    </a:solidFill>
                                    <a:latin typeface="Cambria Math" panose="02040503050406030204" pitchFamily="18" charset="0"/>
                                  </a:rPr>
                                  <m:t>𝑬</m:t>
                                </m:r>
                                <m:d>
                                  <m:dPr>
                                    <m:endChr m:val=""/>
                                    <m:ctrlPr>
                                      <a:rPr lang="pl-PL" sz="2000" b="1" i="1">
                                        <a:solidFill>
                                          <a:srgbClr val="FFFF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pl-PL" sz="2000" b="1" i="1">
                                        <a:solidFill>
                                          <a:srgbClr val="FFFF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𝑾𝒀𝑵</m:t>
                                    </m:r>
                                  </m:e>
                                </m:d>
                              </m:e>
                              <m:sub>
                                <m:r>
                                  <a:rPr lang="pl-PL" sz="2000" b="1" i="1" smtClean="0">
                                    <a:solidFill>
                                      <a:srgbClr val="FFFF00"/>
                                    </a:solidFill>
                                    <a:latin typeface="Cambria Math" panose="02040503050406030204" pitchFamily="18" charset="0"/>
                                  </a:rPr>
                                  <m:t>𝟐𝟎𝟐𝟓</m:t>
                                </m:r>
                              </m:sub>
                            </m:sSub>
                          </m:e>
                        </m:d>
                      </m:num>
                      <m:den>
                        <m:sSub>
                          <m:sSubPr>
                            <m:ctrlPr>
                              <a:rPr lang="pl-PL" sz="2000" b="1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pl-PL" sz="2000" b="1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  <m:t>𝑾𝒀𝑵</m:t>
                            </m:r>
                          </m:e>
                          <m:sub>
                            <m:r>
                              <a:rPr lang="pl-PL" sz="2000" b="1" i="1" smtClean="0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  <m:t>𝟐𝟎𝟐𝟑</m:t>
                            </m:r>
                          </m:sub>
                        </m:sSub>
                      </m:den>
                    </m:f>
                    <m:r>
                      <a:rPr lang="pl-PL" sz="2000" b="1" i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∗ </m:t>
                    </m:r>
                    <m:f>
                      <m:fPr>
                        <m:ctrlPr>
                          <a:rPr lang="pl-PL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"/>
                            <m:ctrlPr>
                              <a:rPr lang="pl-PL" sz="2000" b="1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pl-PL" sz="2000" b="1" i="1">
                                    <a:solidFill>
                                      <a:srgbClr val="FFFF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pl-PL" sz="2000" b="1" i="1">
                                    <a:solidFill>
                                      <a:srgbClr val="FFFF00"/>
                                    </a:solidFill>
                                    <a:latin typeface="Cambria Math" panose="02040503050406030204" pitchFamily="18" charset="0"/>
                                  </a:rPr>
                                  <m:t>𝑬</m:t>
                                </m:r>
                                <m:d>
                                  <m:dPr>
                                    <m:endChr m:val=""/>
                                    <m:ctrlPr>
                                      <a:rPr lang="pl-PL" sz="2000" b="1" i="1">
                                        <a:solidFill>
                                          <a:srgbClr val="FFFF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pl-PL" sz="2000" b="1" i="1">
                                        <a:solidFill>
                                          <a:srgbClr val="FFFF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𝒁𝑨𝑻</m:t>
                                    </m:r>
                                  </m:e>
                                </m:d>
                              </m:e>
                              <m:sub>
                                <m:r>
                                  <a:rPr lang="pl-PL" sz="2000" b="1" i="1" smtClean="0">
                                    <a:solidFill>
                                      <a:srgbClr val="FFFF00"/>
                                    </a:solidFill>
                                    <a:latin typeface="Cambria Math" panose="02040503050406030204" pitchFamily="18" charset="0"/>
                                  </a:rPr>
                                  <m:t>𝟐𝟎𝟐𝟓</m:t>
                                </m:r>
                              </m:sub>
                            </m:sSub>
                          </m:e>
                        </m:d>
                      </m:num>
                      <m:den>
                        <m:sSub>
                          <m:sSubPr>
                            <m:ctrlPr>
                              <a:rPr lang="pl-PL" sz="2000" b="1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pl-PL" sz="2000" b="1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  <m:t>𝒁𝑨𝑻</m:t>
                            </m:r>
                          </m:e>
                          <m:sub>
                            <m:r>
                              <a:rPr lang="pl-PL" sz="2000" b="1" i="1" smtClean="0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  <m:t>𝟐𝟎𝟐𝟑</m:t>
                            </m:r>
                          </m:sub>
                        </m:sSub>
                      </m:den>
                    </m:f>
                    <m:r>
                      <a:rPr lang="pl-PL" sz="2000" b="1" i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pl-PL" sz="2000" b="1" dirty="0">
                    <a:solidFill>
                      <a:srgbClr val="FFFF00"/>
                    </a:solidFill>
                  </a:rPr>
                  <a:t>=</a:t>
                </a:r>
                <a:r>
                  <a:rPr lang="pl-PL" sz="2000" b="1" dirty="0">
                    <a:solidFill>
                      <a:schemeClr val="accent1">
                        <a:lumMod val="50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pl-PL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  <m:r>
                          <a:rPr lang="pl-PL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pl-PL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𝟑𝟕𝟒</m:t>
                        </m:r>
                      </m:num>
                      <m:den>
                        <m:r>
                          <a:rPr lang="pl-PL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  <m:r>
                          <a:rPr lang="pl-PL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pl-PL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𝟏𝟐𝟖</m:t>
                        </m:r>
                      </m:den>
                    </m:f>
                    <m:r>
                      <a:rPr lang="pl-PL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∗</m:t>
                    </m:r>
                    <m:f>
                      <m:fPr>
                        <m:ctrlPr>
                          <a:rPr lang="pl-PL" b="1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𝟏𝟏</m:t>
                        </m:r>
                        <m:r>
                          <a:rPr lang="pl-PL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pl-PL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𝟐𝟕𝟕</m:t>
                        </m:r>
                      </m:num>
                      <m:den>
                        <m:r>
                          <a:rPr lang="pl-PL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𝟏𝟏</m:t>
                        </m:r>
                        <m:r>
                          <a:rPr lang="pl-PL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pl-PL" b="1" i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𝟎𝟔𝟎</m:t>
                        </m:r>
                      </m:den>
                    </m:f>
                    <m:r>
                      <a:rPr lang="pl-PL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𝟏𝟏𝟕</m:t>
                    </m:r>
                    <m:r>
                      <a:rPr lang="pl-PL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pl-PL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𝟓</m:t>
                    </m:r>
                    <m:r>
                      <a:rPr lang="pl-PL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%∗</m:t>
                    </m:r>
                    <m:r>
                      <a:rPr lang="pl-PL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𝟏𝟎𝟐</m:t>
                    </m:r>
                    <m:r>
                      <a:rPr lang="pl-PL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pl-PL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𝟎</m:t>
                    </m:r>
                    <m:r>
                      <a:rPr lang="pl-PL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%</m:t>
                    </m:r>
                  </m:oMath>
                </a14:m>
                <a:endParaRPr lang="pl-PL" b="1" i="1" dirty="0">
                  <a:solidFill>
                    <a:schemeClr val="accent1">
                      <a:lumMod val="50000"/>
                    </a:schemeClr>
                  </a:solidFill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pl-PL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𝟏𝟏𝟗</m:t>
                      </m:r>
                      <m:r>
                        <a:rPr lang="pl-PL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pl-PL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𝟖</m:t>
                      </m:r>
                      <m:r>
                        <a:rPr lang="pl-PL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%</m:t>
                      </m:r>
                    </m:oMath>
                  </m:oMathPara>
                </a14:m>
                <a:endParaRPr lang="pl-PL" sz="16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" name="pole tekstowe 15">
                <a:extLst>
                  <a:ext uri="{FF2B5EF4-FFF2-40B4-BE49-F238E27FC236}">
                    <a16:creationId xmlns:a16="http://schemas.microsoft.com/office/drawing/2014/main" id="{30785C44-AEC0-4D69-9B8B-B856F607B5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7452" y="2124742"/>
                <a:ext cx="6549521" cy="127323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Łącznik prosty ze strzałką 21">
            <a:extLst>
              <a:ext uri="{FF2B5EF4-FFF2-40B4-BE49-F238E27FC236}">
                <a16:creationId xmlns:a16="http://schemas.microsoft.com/office/drawing/2014/main" id="{4D0A0AF2-A45A-4358-9ABD-9D5785719496}"/>
              </a:ext>
            </a:extLst>
          </p:cNvPr>
          <p:cNvCxnSpPr>
            <a:cxnSpLocks/>
          </p:cNvCxnSpPr>
          <p:nvPr/>
        </p:nvCxnSpPr>
        <p:spPr>
          <a:xfrm flipH="1" flipV="1">
            <a:off x="3863752" y="3284984"/>
            <a:ext cx="3168454" cy="1080120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prstDash val="dashDot"/>
            <a:tailEnd type="stealth" w="lg" len="lg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5" name="Łącznik prosty ze strzałką 24">
            <a:extLst>
              <a:ext uri="{FF2B5EF4-FFF2-40B4-BE49-F238E27FC236}">
                <a16:creationId xmlns:a16="http://schemas.microsoft.com/office/drawing/2014/main" id="{74B41CC3-032C-46DC-B698-4CE3E64AE518}"/>
              </a:ext>
            </a:extLst>
          </p:cNvPr>
          <p:cNvCxnSpPr>
            <a:cxnSpLocks/>
          </p:cNvCxnSpPr>
          <p:nvPr/>
        </p:nvCxnSpPr>
        <p:spPr>
          <a:xfrm flipH="1" flipV="1">
            <a:off x="8859530" y="3428754"/>
            <a:ext cx="1124902" cy="936350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prstDash val="lgDash"/>
            <a:tailEnd type="stealth" w="lg" len="lg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1606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56B0ED05-181C-4A85-8374-2B11DEBE0AD7}"/>
              </a:ext>
            </a:extLst>
          </p:cNvPr>
          <p:cNvSpPr txBox="1"/>
          <p:nvPr/>
        </p:nvSpPr>
        <p:spPr>
          <a:xfrm>
            <a:off x="263352" y="548680"/>
            <a:ext cx="11881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accent5">
                    <a:lumMod val="75000"/>
                  </a:schemeClr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Efekty zmian w sposobie ustalenie dochodów JST</a:t>
            </a:r>
          </a:p>
          <a:p>
            <a:pPr algn="ctr"/>
            <a:r>
              <a:rPr lang="pl-PL" sz="2400" b="1" dirty="0">
                <a:solidFill>
                  <a:schemeClr val="accent5">
                    <a:lumMod val="75000"/>
                  </a:schemeClr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 z tytułu udziału w PIT/CIT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3EBF77D-F5A2-4D8B-8D23-56EB88CE1E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53670029"/>
              </p:ext>
            </p:extLst>
          </p:nvPr>
        </p:nvGraphicFramePr>
        <p:xfrm>
          <a:off x="1055440" y="2204864"/>
          <a:ext cx="10297144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47741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8046F21B-6475-4A01-9198-FD2ED2D05C2E}"/>
              </a:ext>
            </a:extLst>
          </p:cNvPr>
          <p:cNvSpPr txBox="1"/>
          <p:nvPr/>
        </p:nvSpPr>
        <p:spPr>
          <a:xfrm>
            <a:off x="589759" y="335897"/>
            <a:ext cx="11521280" cy="767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l-PL" sz="2400" b="1" dirty="0">
                <a:solidFill>
                  <a:schemeClr val="accent1">
                    <a:lumMod val="50000"/>
                  </a:schemeClr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Porównanie zmian w dochodach JST z tytułu udziału w PIT i CIT </a:t>
            </a:r>
          </a:p>
          <a:p>
            <a:pPr algn="ctr">
              <a:lnSpc>
                <a:spcPct val="130000"/>
              </a:lnSpc>
            </a:pPr>
            <a:r>
              <a:rPr lang="pl-PL" sz="1100" b="1" dirty="0">
                <a:solidFill>
                  <a:schemeClr val="accent1">
                    <a:lumMod val="50000"/>
                  </a:schemeClr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(na podstawie wstępnych danych na 2025 r.)</a:t>
            </a:r>
          </a:p>
        </p:txBody>
      </p:sp>
      <p:graphicFrame>
        <p:nvGraphicFramePr>
          <p:cNvPr id="5" name="Wykres 4">
            <a:extLst>
              <a:ext uri="{FF2B5EF4-FFF2-40B4-BE49-F238E27FC236}">
                <a16:creationId xmlns:a16="http://schemas.microsoft.com/office/drawing/2014/main" id="{DA6E7254-34C5-4407-B743-29F4A9D66FC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9749786"/>
              </p:ext>
            </p:extLst>
          </p:nvPr>
        </p:nvGraphicFramePr>
        <p:xfrm>
          <a:off x="623391" y="1124744"/>
          <a:ext cx="5472608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Wykres 5">
            <a:extLst>
              <a:ext uri="{FF2B5EF4-FFF2-40B4-BE49-F238E27FC236}">
                <a16:creationId xmlns:a16="http://schemas.microsoft.com/office/drawing/2014/main" id="{C53D6F2E-AE3C-4F8E-9F8B-7026FCB75F4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3247719"/>
              </p:ext>
            </p:extLst>
          </p:nvPr>
        </p:nvGraphicFramePr>
        <p:xfrm>
          <a:off x="5591944" y="1124744"/>
          <a:ext cx="624644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230022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le tekstowe 6">
            <a:extLst>
              <a:ext uri="{FF2B5EF4-FFF2-40B4-BE49-F238E27FC236}">
                <a16:creationId xmlns:a16="http://schemas.microsoft.com/office/drawing/2014/main" id="{328CB4B4-595D-4C30-80F5-A504DCF54A28}"/>
              </a:ext>
            </a:extLst>
          </p:cNvPr>
          <p:cNvSpPr txBox="1"/>
          <p:nvPr/>
        </p:nvSpPr>
        <p:spPr>
          <a:xfrm>
            <a:off x="191344" y="260648"/>
            <a:ext cx="10906841" cy="767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l-PL" sz="2400" b="1" dirty="0">
                <a:solidFill>
                  <a:schemeClr val="accent1">
                    <a:lumMod val="50000"/>
                  </a:schemeClr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Kwota zwiększenia łącznych dochodów JST z tytułu udziału w PIT i CIT </a:t>
            </a:r>
          </a:p>
          <a:p>
            <a:pPr algn="ctr">
              <a:lnSpc>
                <a:spcPct val="130000"/>
              </a:lnSpc>
            </a:pPr>
            <a:r>
              <a:rPr lang="pl-PL" sz="1100" b="1" dirty="0">
                <a:solidFill>
                  <a:schemeClr val="accent1">
                    <a:lumMod val="50000"/>
                  </a:schemeClr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(na podstawie wstępnych danych na 2025 r.)</a:t>
            </a:r>
          </a:p>
        </p:txBody>
      </p:sp>
      <p:graphicFrame>
        <p:nvGraphicFramePr>
          <p:cNvPr id="9" name="Wykres 8">
            <a:extLst>
              <a:ext uri="{FF2B5EF4-FFF2-40B4-BE49-F238E27FC236}">
                <a16:creationId xmlns:a16="http://schemas.microsoft.com/office/drawing/2014/main" id="{ED56BBC7-41E5-4A81-AD3D-24D5A48DEF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5027969"/>
              </p:ext>
            </p:extLst>
          </p:nvPr>
        </p:nvGraphicFramePr>
        <p:xfrm>
          <a:off x="623392" y="1028231"/>
          <a:ext cx="10474793" cy="5432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056805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87D15BFC-2F62-41F7-9C23-07603475DB10}"/>
              </a:ext>
            </a:extLst>
          </p:cNvPr>
          <p:cNvSpPr txBox="1"/>
          <p:nvPr/>
        </p:nvSpPr>
        <p:spPr>
          <a:xfrm>
            <a:off x="155340" y="548680"/>
            <a:ext cx="11881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accent5">
                    <a:lumMod val="75000"/>
                  </a:schemeClr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Dochody JST z PIT</a:t>
            </a:r>
          </a:p>
          <a:p>
            <a:pPr algn="ctr"/>
            <a:r>
              <a:rPr lang="pl-PL" sz="2400" b="1" dirty="0">
                <a:solidFill>
                  <a:schemeClr val="accent5">
                    <a:lumMod val="75000"/>
                  </a:schemeClr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 wg obecnego i projektowanego systemu na danych historycznych</a:t>
            </a:r>
          </a:p>
        </p:txBody>
      </p:sp>
      <p:graphicFrame>
        <p:nvGraphicFramePr>
          <p:cNvPr id="3" name="Tabela 2">
            <a:extLst>
              <a:ext uri="{FF2B5EF4-FFF2-40B4-BE49-F238E27FC236}">
                <a16:creationId xmlns:a16="http://schemas.microsoft.com/office/drawing/2014/main" id="{DEDE0F36-B29A-4585-9EEE-B9ED8D67D0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9398573"/>
              </p:ext>
            </p:extLst>
          </p:nvPr>
        </p:nvGraphicFramePr>
        <p:xfrm>
          <a:off x="2227464" y="1484784"/>
          <a:ext cx="7737071" cy="4248471"/>
        </p:xfrm>
        <a:graphic>
          <a:graphicData uri="http://schemas.openxmlformats.org/drawingml/2006/table">
            <a:tbl>
              <a:tblPr/>
              <a:tblGrid>
                <a:gridCol w="864096">
                  <a:extLst>
                    <a:ext uri="{9D8B030D-6E8A-4147-A177-3AD203B41FA5}">
                      <a16:colId xmlns:a16="http://schemas.microsoft.com/office/drawing/2014/main" val="2114687361"/>
                    </a:ext>
                  </a:extLst>
                </a:gridCol>
                <a:gridCol w="2040859">
                  <a:extLst>
                    <a:ext uri="{9D8B030D-6E8A-4147-A177-3AD203B41FA5}">
                      <a16:colId xmlns:a16="http://schemas.microsoft.com/office/drawing/2014/main" val="1679376108"/>
                    </a:ext>
                  </a:extLst>
                </a:gridCol>
                <a:gridCol w="2416058">
                  <a:extLst>
                    <a:ext uri="{9D8B030D-6E8A-4147-A177-3AD203B41FA5}">
                      <a16:colId xmlns:a16="http://schemas.microsoft.com/office/drawing/2014/main" val="3401914780"/>
                    </a:ext>
                  </a:extLst>
                </a:gridCol>
                <a:gridCol w="2416058">
                  <a:extLst>
                    <a:ext uri="{9D8B030D-6E8A-4147-A177-3AD203B41FA5}">
                      <a16:colId xmlns:a16="http://schemas.microsoft.com/office/drawing/2014/main" val="248726681"/>
                    </a:ext>
                  </a:extLst>
                </a:gridCol>
              </a:tblGrid>
              <a:tr h="335847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PIT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7684286"/>
                  </a:ext>
                </a:extLst>
              </a:tr>
              <a:tr h="363835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Obecny system</a:t>
                      </a:r>
                    </a:p>
                  </a:txBody>
                  <a:tcPr marL="7620" marR="7620" marT="762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Gminy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22.514.976.682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21.655.562.362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2649558"/>
                  </a:ext>
                </a:extLst>
              </a:tr>
              <a:tr h="36383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Mnpp</a:t>
                      </a:r>
                      <a:endParaRPr lang="pl-PL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23.715.074.051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22.652.075.543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29565"/>
                  </a:ext>
                </a:extLst>
              </a:tr>
              <a:tr h="36383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Powiaty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6.019.262.153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5.780.456.106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483373"/>
                  </a:ext>
                </a:extLst>
              </a:tr>
              <a:tr h="503771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Województwa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1.720.495.999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1.647.296.000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606502"/>
                  </a:ext>
                </a:extLst>
              </a:tr>
              <a:tr h="36383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Razem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53.969.808.885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51.735.390.011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5101203"/>
                  </a:ext>
                </a:extLst>
              </a:tr>
              <a:tr h="363835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pl-PL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Projektowany system bez elementu zwiększenia PIT-u</a:t>
                      </a:r>
                    </a:p>
                  </a:txBody>
                  <a:tcPr marL="7620" marR="7620" marT="762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Gminy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29.103.580.288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32.848.817.556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3651432"/>
                  </a:ext>
                </a:extLst>
              </a:tr>
              <a:tr h="36383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Mnpp</a:t>
                      </a:r>
                      <a:endParaRPr lang="pl-PL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31.141.622.154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34.505.832.439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1620183"/>
                  </a:ext>
                </a:extLst>
              </a:tr>
              <a:tr h="36383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Powiaty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6.063.245.893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6.843.503.658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3109343"/>
                  </a:ext>
                </a:extLst>
              </a:tr>
              <a:tr h="503771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Województwa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2.616.355.708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2.930.543.208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1155789"/>
                  </a:ext>
                </a:extLst>
              </a:tr>
              <a:tr h="35823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Razem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68.924.804.043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77.128.696.862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46922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47938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>
            <a:extLst>
              <a:ext uri="{FF2B5EF4-FFF2-40B4-BE49-F238E27FC236}">
                <a16:creationId xmlns:a16="http://schemas.microsoft.com/office/drawing/2014/main" id="{D37CCB8E-59A1-4ABE-A2E3-808846716E3E}"/>
              </a:ext>
            </a:extLst>
          </p:cNvPr>
          <p:cNvSpPr txBox="1"/>
          <p:nvPr/>
        </p:nvSpPr>
        <p:spPr>
          <a:xfrm>
            <a:off x="2135560" y="1916832"/>
            <a:ext cx="7920880" cy="135421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>
                <a:solidFill>
                  <a:srgbClr val="0070C0"/>
                </a:solidFill>
                <a:latin typeface="Calibri" panose="020F0502020204030204"/>
              </a:rPr>
              <a:t>Zapewnienie lepszej alokacji </a:t>
            </a:r>
          </a:p>
          <a:p>
            <a:pPr algn="ctr"/>
            <a:r>
              <a:rPr lang="pl-PL" sz="3200" b="1" dirty="0">
                <a:solidFill>
                  <a:srgbClr val="0070C0"/>
                </a:solidFill>
                <a:latin typeface="Calibri" panose="020F0502020204030204"/>
              </a:rPr>
              <a:t>środków publicznych 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25714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6C03D0E8-D108-4E1C-BCB4-8C69468E7D93}"/>
              </a:ext>
            </a:extLst>
          </p:cNvPr>
          <p:cNvSpPr txBox="1"/>
          <p:nvPr/>
        </p:nvSpPr>
        <p:spPr>
          <a:xfrm>
            <a:off x="1055440" y="332656"/>
            <a:ext cx="10297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Lato Black" panose="020F0A02020204030203" pitchFamily="34" charset="-18"/>
                <a:ea typeface="+mn-ea"/>
                <a:cs typeface="+mn-cs"/>
              </a:rPr>
              <a:t>Wydzielenie miast na prawach powiatu 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DC920978-3372-4097-B670-D99B312F538B}"/>
              </a:ext>
            </a:extLst>
          </p:cNvPr>
          <p:cNvGraphicFramePr/>
          <p:nvPr/>
        </p:nvGraphicFramePr>
        <p:xfrm>
          <a:off x="412649" y="476672"/>
          <a:ext cx="11297265" cy="42643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Chmurka 3">
            <a:extLst>
              <a:ext uri="{FF2B5EF4-FFF2-40B4-BE49-F238E27FC236}">
                <a16:creationId xmlns:a16="http://schemas.microsoft.com/office/drawing/2014/main" id="{DF4E6F24-D0E1-4D64-8FF0-EB280E3C0012}"/>
              </a:ext>
            </a:extLst>
          </p:cNvPr>
          <p:cNvSpPr/>
          <p:nvPr/>
        </p:nvSpPr>
        <p:spPr>
          <a:xfrm>
            <a:off x="4799856" y="4077072"/>
            <a:ext cx="5184576" cy="1800199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400" dirty="0">
              <a:solidFill>
                <a:srgbClr val="002060"/>
              </a:solidFill>
              <a:latin typeface="Lato" panose="020F0502020204030203" pitchFamily="34" charset="-18"/>
            </a:endParaRPr>
          </a:p>
          <a:p>
            <a:pPr algn="ctr"/>
            <a:r>
              <a:rPr lang="pl-PL" sz="1200" dirty="0">
                <a:solidFill>
                  <a:srgbClr val="002060"/>
                </a:solidFill>
                <a:latin typeface="Lato" panose="020F0502020204030203" pitchFamily="34" charset="-18"/>
              </a:rPr>
              <a:t>Podstawą wydzielenia MNPP są kryteria ustrojowe, związane z zakresem realizowanych zadań, odmiennym niż w przypadku „zwykłej” gminy czy „zwykłego” powiatu oraz kwestie związane z relatywnie większym natężeniem działalności gospodarczej oraz problemów społecznych</a:t>
            </a:r>
          </a:p>
        </p:txBody>
      </p:sp>
    </p:spTree>
    <p:extLst>
      <p:ext uri="{BB962C8B-B14F-4D97-AF65-F5344CB8AC3E}">
        <p14:creationId xmlns:p14="http://schemas.microsoft.com/office/powerpoint/2010/main" val="17680137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D4A0137E-605D-4552-8D6D-706873B5F1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3457828"/>
              </p:ext>
            </p:extLst>
          </p:nvPr>
        </p:nvGraphicFramePr>
        <p:xfrm>
          <a:off x="419835" y="1628800"/>
          <a:ext cx="11089232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pole tekstowe 4">
            <a:extLst>
              <a:ext uri="{FF2B5EF4-FFF2-40B4-BE49-F238E27FC236}">
                <a16:creationId xmlns:a16="http://schemas.microsoft.com/office/drawing/2014/main" id="{75C533DD-E0BE-4100-A4A4-A9671B9DB380}"/>
              </a:ext>
            </a:extLst>
          </p:cNvPr>
          <p:cNvSpPr txBox="1"/>
          <p:nvPr/>
        </p:nvSpPr>
        <p:spPr>
          <a:xfrm>
            <a:off x="2927648" y="319589"/>
            <a:ext cx="5832648" cy="877163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6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Lato Black" panose="020F0A02020204030203" pitchFamily="34" charset="-18"/>
                <a:ea typeface="+mn-ea"/>
                <a:cs typeface="+mn-cs"/>
              </a:rPr>
              <a:t>Potrzeby finansowe JST - </a:t>
            </a:r>
          </a:p>
          <a:p>
            <a:pPr marL="0" marR="0" lvl="0" indent="0" algn="ctr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b="1" dirty="0">
                <a:solidFill>
                  <a:srgbClr val="5B9BD5">
                    <a:lumMod val="50000"/>
                  </a:srgbClr>
                </a:solidFill>
                <a:latin typeface="Lato Black" panose="020F0A02020204030203" pitchFamily="34" charset="-18"/>
              </a:rPr>
              <a:t>element  kalkulacyjny do ustalenia subwencji ogólnej </a:t>
            </a:r>
          </a:p>
        </p:txBody>
      </p:sp>
    </p:spTree>
    <p:extLst>
      <p:ext uri="{BB962C8B-B14F-4D97-AF65-F5344CB8AC3E}">
        <p14:creationId xmlns:p14="http://schemas.microsoft.com/office/powerpoint/2010/main" val="1834093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>
            <a:extLst>
              <a:ext uri="{FF2B5EF4-FFF2-40B4-BE49-F238E27FC236}">
                <a16:creationId xmlns:a16="http://schemas.microsoft.com/office/drawing/2014/main" id="{B524928E-A03D-AB49-A332-91EB7FFDC256}"/>
              </a:ext>
            </a:extLst>
          </p:cNvPr>
          <p:cNvSpPr txBox="1"/>
          <p:nvPr/>
        </p:nvSpPr>
        <p:spPr>
          <a:xfrm>
            <a:off x="340060" y="239904"/>
            <a:ext cx="10873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b="1" dirty="0">
                <a:solidFill>
                  <a:srgbClr val="002060"/>
                </a:solidFill>
                <a:latin typeface="Lato Black" panose="020F0A02020204030203" pitchFamily="34" charset="-18"/>
              </a:rPr>
              <a:t>Potrzeby ekologiczne </a:t>
            </a:r>
          </a:p>
        </p:txBody>
      </p:sp>
      <p:cxnSp>
        <p:nvCxnSpPr>
          <p:cNvPr id="4" name="Łącznik prosty 3">
            <a:extLst>
              <a:ext uri="{FF2B5EF4-FFF2-40B4-BE49-F238E27FC236}">
                <a16:creationId xmlns:a16="http://schemas.microsoft.com/office/drawing/2014/main" id="{60F0FB59-2329-49B0-96F1-E7FB132504BA}"/>
              </a:ext>
            </a:extLst>
          </p:cNvPr>
          <p:cNvCxnSpPr>
            <a:cxnSpLocks/>
          </p:cNvCxnSpPr>
          <p:nvPr/>
        </p:nvCxnSpPr>
        <p:spPr>
          <a:xfrm>
            <a:off x="767408" y="1085671"/>
            <a:ext cx="10873208" cy="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12">
            <a:extLst>
              <a:ext uri="{FF2B5EF4-FFF2-40B4-BE49-F238E27FC236}">
                <a16:creationId xmlns:a16="http://schemas.microsoft.com/office/drawing/2014/main" id="{20C365FC-7A75-4410-8EC3-B7807D37DC81}"/>
              </a:ext>
            </a:extLst>
          </p:cNvPr>
          <p:cNvCxnSpPr>
            <a:cxnSpLocks/>
          </p:cNvCxnSpPr>
          <p:nvPr/>
        </p:nvCxnSpPr>
        <p:spPr>
          <a:xfrm>
            <a:off x="659396" y="6093296"/>
            <a:ext cx="10873208" cy="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E93EE902-AA61-47D3-B501-CB3F8722968D}"/>
              </a:ext>
            </a:extLst>
          </p:cNvPr>
          <p:cNvSpPr txBox="1"/>
          <p:nvPr/>
        </p:nvSpPr>
        <p:spPr>
          <a:xfrm>
            <a:off x="533382" y="1412436"/>
            <a:ext cx="11125236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Potrzeby ekologiczne ustalane </a:t>
            </a: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dla JST, na terenie której znajdują się formy ochrony przyrody (p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arki narodowe, rezerwaty przyrody,  parki krajobrazowe,  obszary Natura2000</a:t>
            </a:r>
            <a:r>
              <a:rPr lang="pl-PL" dirty="0">
                <a:solidFill>
                  <a:srgbClr val="800000"/>
                </a:solidFill>
                <a:latin typeface="Lato" panose="020F0502020204030203" pitchFamily="34" charset="-18"/>
              </a:rPr>
              <a:t>) 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ustala się dla danej JST, jako:</a:t>
            </a:r>
          </a:p>
        </p:txBody>
      </p: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AA82651F-8506-4140-BFB5-61763677961A}"/>
              </a:ext>
            </a:extLst>
          </p:cNvPr>
          <p:cNvSpPr txBox="1"/>
          <p:nvPr/>
        </p:nvSpPr>
        <p:spPr>
          <a:xfrm>
            <a:off x="1631504" y="2864689"/>
            <a:ext cx="34181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właściwa </a:t>
            </a:r>
            <a:r>
              <a:rPr kumimoji="0" lang="pl-PL" sz="1800" b="1" i="1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stawka bazowa za 1 ha powierzchni obszaru chronionego</a:t>
            </a:r>
            <a:endParaRPr kumimoji="0" lang="pl-P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pole tekstowe 17">
            <a:extLst>
              <a:ext uri="{FF2B5EF4-FFF2-40B4-BE49-F238E27FC236}">
                <a16:creationId xmlns:a16="http://schemas.microsoft.com/office/drawing/2014/main" id="{FE55CF0E-23EB-4BCE-B60D-7837B22611A7}"/>
              </a:ext>
            </a:extLst>
          </p:cNvPr>
          <p:cNvSpPr txBox="1"/>
          <p:nvPr/>
        </p:nvSpPr>
        <p:spPr>
          <a:xfrm>
            <a:off x="6672064" y="2857186"/>
            <a:ext cx="30243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1" i="1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przeliczeniowa powierzchnia obszarów chronionych</a:t>
            </a:r>
            <a:r>
              <a:rPr kumimoji="0" lang="pl-PL" sz="1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CF1F41F4-8F8D-455B-90F2-8D8A61768BCC}"/>
              </a:ext>
            </a:extLst>
          </p:cNvPr>
          <p:cNvSpPr txBox="1"/>
          <p:nvPr/>
        </p:nvSpPr>
        <p:spPr>
          <a:xfrm>
            <a:off x="5494626" y="2925259"/>
            <a:ext cx="2820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6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*</a:t>
            </a:r>
            <a:endParaRPr kumimoji="0" lang="pl-PL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pole tekstowe 14">
            <a:extLst>
              <a:ext uri="{FF2B5EF4-FFF2-40B4-BE49-F238E27FC236}">
                <a16:creationId xmlns:a16="http://schemas.microsoft.com/office/drawing/2014/main" id="{92F1B8A3-38C7-4B91-8424-B84B94AEF064}"/>
              </a:ext>
            </a:extLst>
          </p:cNvPr>
          <p:cNvSpPr txBox="1"/>
          <p:nvPr/>
        </p:nvSpPr>
        <p:spPr>
          <a:xfrm>
            <a:off x="982492" y="3860630"/>
            <a:ext cx="4641804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Stawka bazowa za 1 ha powierzchni obszaru chronionego* na 2025 r. </a:t>
            </a: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wynosi: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 </a:t>
            </a: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200 zł dla gmin i miast na prawach powiatu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 100 zł dla powiatów i województw </a:t>
            </a:r>
          </a:p>
        </p:txBody>
      </p:sp>
      <p:sp>
        <p:nvSpPr>
          <p:cNvPr id="16" name="pole tekstowe 15">
            <a:extLst>
              <a:ext uri="{FF2B5EF4-FFF2-40B4-BE49-F238E27FC236}">
                <a16:creationId xmlns:a16="http://schemas.microsoft.com/office/drawing/2014/main" id="{FB6BC907-D805-4193-984E-2E4231CB2FAA}"/>
              </a:ext>
            </a:extLst>
          </p:cNvPr>
          <p:cNvSpPr txBox="1"/>
          <p:nvPr/>
        </p:nvSpPr>
        <p:spPr>
          <a:xfrm>
            <a:off x="631700" y="5744307"/>
            <a:ext cx="280114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1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* stawka bazowa podlega waloryzacji</a:t>
            </a:r>
            <a:endParaRPr kumimoji="0" lang="pl-PL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Lato" panose="020F0502020204030203" pitchFamily="34" charset="-18"/>
              <a:ea typeface="+mn-ea"/>
              <a:cs typeface="+mn-cs"/>
            </a:endParaRP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7C27727C-088D-4EE0-B741-0407E0900F32}"/>
              </a:ext>
            </a:extLst>
          </p:cNvPr>
          <p:cNvSpPr txBox="1"/>
          <p:nvPr/>
        </p:nvSpPr>
        <p:spPr>
          <a:xfrm>
            <a:off x="5776664" y="3860630"/>
            <a:ext cx="6048672" cy="15542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-3238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Przeliczeniowa  powierzchnia obszarów chronionych </a:t>
            </a: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to suma iloczynów powierzchni obszarów chronionych i wagi:</a:t>
            </a:r>
          </a:p>
          <a:p>
            <a:pPr marL="933450" marR="0" lvl="2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1,0    dla parków narodowych i rezerwatów przyrody</a:t>
            </a:r>
          </a:p>
          <a:p>
            <a:pPr marL="933450" marR="0" lvl="2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0,7    dla parków krajobrazowych</a:t>
            </a:r>
          </a:p>
          <a:p>
            <a:pPr marL="933450" marR="0" lvl="2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0,3    dla obszarów Natura2000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75000"/>
                </a:srgbClr>
              </a:solidFill>
              <a:effectLst/>
              <a:uLnTx/>
              <a:uFillTx/>
              <a:latin typeface="Lato" panose="020F0502020204030203" pitchFamily="34" charset="-18"/>
              <a:ea typeface="+mn-ea"/>
              <a:cs typeface="+mn-cs"/>
            </a:endParaRPr>
          </a:p>
        </p:txBody>
      </p:sp>
      <p:sp>
        <p:nvSpPr>
          <p:cNvPr id="7" name="Prostokąt: zaokrąglone rogi 6">
            <a:extLst>
              <a:ext uri="{FF2B5EF4-FFF2-40B4-BE49-F238E27FC236}">
                <a16:creationId xmlns:a16="http://schemas.microsoft.com/office/drawing/2014/main" id="{299F0264-434E-451A-BC11-E8EE7A6A92DB}"/>
              </a:ext>
            </a:extLst>
          </p:cNvPr>
          <p:cNvSpPr/>
          <p:nvPr/>
        </p:nvSpPr>
        <p:spPr>
          <a:xfrm>
            <a:off x="1109722" y="2767474"/>
            <a:ext cx="4182472" cy="839406"/>
          </a:xfrm>
          <a:prstGeom prst="roundRect">
            <a:avLst/>
          </a:prstGeom>
          <a:noFill/>
          <a:ln w="222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Prostokąt: zaokrąglone rogi 22">
            <a:extLst>
              <a:ext uri="{FF2B5EF4-FFF2-40B4-BE49-F238E27FC236}">
                <a16:creationId xmlns:a16="http://schemas.microsoft.com/office/drawing/2014/main" id="{862FFCE9-5F94-4084-86F8-00121D8D05D4}"/>
              </a:ext>
            </a:extLst>
          </p:cNvPr>
          <p:cNvSpPr/>
          <p:nvPr/>
        </p:nvSpPr>
        <p:spPr>
          <a:xfrm>
            <a:off x="6096000" y="2773767"/>
            <a:ext cx="4031808" cy="839406"/>
          </a:xfrm>
          <a:prstGeom prst="roundRect">
            <a:avLst/>
          </a:prstGeom>
          <a:noFill/>
          <a:ln w="222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54697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>
            <a:extLst>
              <a:ext uri="{FF2B5EF4-FFF2-40B4-BE49-F238E27FC236}">
                <a16:creationId xmlns:a16="http://schemas.microsoft.com/office/drawing/2014/main" id="{1CFB1FA1-AAEE-4B0B-BCEC-45F0948B77EC}"/>
              </a:ext>
            </a:extLst>
          </p:cNvPr>
          <p:cNvSpPr txBox="1"/>
          <p:nvPr/>
        </p:nvSpPr>
        <p:spPr>
          <a:xfrm>
            <a:off x="443372" y="223694"/>
            <a:ext cx="11305256" cy="5733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400" b="1" dirty="0">
                <a:solidFill>
                  <a:schemeClr val="accent5">
                    <a:lumMod val="75000"/>
                  </a:schemeClr>
                </a:solidFill>
                <a:latin typeface="Lato Black" panose="020F0A02020204030203" pitchFamily="34" charset="-18"/>
              </a:rPr>
              <a:t>Potrzeby wyrównawcze </a:t>
            </a:r>
            <a:r>
              <a:rPr lang="pl-PL" sz="2400" b="1" i="1" dirty="0">
                <a:solidFill>
                  <a:schemeClr val="accent5">
                    <a:lumMod val="75000"/>
                  </a:schemeClr>
                </a:solidFill>
                <a:latin typeface="Lato Black" panose="020F0A02020204030203" pitchFamily="34" charset="-18"/>
              </a:rPr>
              <a:t>- w</a:t>
            </a:r>
            <a:r>
              <a:rPr lang="pl-PL" sz="2400" b="1" dirty="0">
                <a:solidFill>
                  <a:schemeClr val="accent5">
                    <a:lumMod val="75000"/>
                  </a:schemeClr>
                </a:solidFill>
                <a:latin typeface="Lato Black" panose="020F0A02020204030203" pitchFamily="34" charset="-18"/>
              </a:rPr>
              <a:t>skaźnik zamożności </a:t>
            </a:r>
            <a:endParaRPr lang="pl-PL" sz="2400" i="1" dirty="0">
              <a:solidFill>
                <a:schemeClr val="accent5">
                  <a:lumMod val="75000"/>
                </a:schemeClr>
              </a:solidFill>
              <a:latin typeface="Lato Black" panose="020F0A02020204030203" pitchFamily="34" charset="-18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pole tekstowe 17">
                <a:extLst>
                  <a:ext uri="{FF2B5EF4-FFF2-40B4-BE49-F238E27FC236}">
                    <a16:creationId xmlns:a16="http://schemas.microsoft.com/office/drawing/2014/main" id="{9AE14EA6-ED87-4DDF-90F2-E57C90485BD5}"/>
                  </a:ext>
                </a:extLst>
              </p:cNvPr>
              <p:cNvSpPr txBox="1"/>
              <p:nvPr/>
            </p:nvSpPr>
            <p:spPr>
              <a:xfrm>
                <a:off x="623392" y="4293096"/>
                <a:ext cx="10657184" cy="12806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endParaRPr lang="pl-PL" sz="1800" b="1" i="1" dirty="0">
                  <a:solidFill>
                    <a:schemeClr val="tx1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sz="1800" b="1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𝐖𝐒𝐊</m:t>
                      </m:r>
                      <m:r>
                        <a:rPr lang="pl-PL" sz="1800" b="1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(</m:t>
                      </m:r>
                      <m:r>
                        <a:rPr lang="pl-PL" sz="1800" b="1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𝐣</m:t>
                      </m:r>
                      <m:r>
                        <a:rPr lang="pl-PL" sz="1800" b="1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)=</m:t>
                      </m:r>
                      <m:f>
                        <m:fPr>
                          <m:ctrlPr>
                            <a:rPr lang="pl-PL" sz="18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8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𝐩𝐨𝐝𝐬𝐭𝐚𝐰𝐨𝐰𝐞</m:t>
                          </m:r>
                          <m:r>
                            <a:rPr lang="pl-PL" sz="18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pl-PL" sz="18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𝐝𝐨𝐜𝐡𝐨𝐝𝐲</m:t>
                          </m:r>
                          <m:r>
                            <a:rPr lang="pl-PL" sz="1800" b="1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pl-PL" sz="1800" b="1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𝐩𝐨𝐝𝐚𝐭𝐤𝐨𝐰𝐞</m:t>
                          </m:r>
                        </m:num>
                        <m:den>
                          <m:r>
                            <a:rPr lang="pl-PL" sz="18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𝐩𝐫𝐳𝐞𝐥𝐢𝐜𝐳𝐞𝐧𝐢𝐨𝐰𝐚</m:t>
                          </m:r>
                          <m:r>
                            <a:rPr lang="pl-PL" sz="18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pl-PL" sz="18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𝐥𝐢𝐜𝐳𝐛𝐚</m:t>
                          </m:r>
                          <m:r>
                            <a:rPr lang="pl-PL" sz="18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pl-PL" sz="18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𝐥𝐮𝐝𝐧𝐨</m:t>
                          </m:r>
                          <m:r>
                            <a:rPr lang="pl-PL" sz="18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ś</m:t>
                          </m:r>
                          <m:r>
                            <a:rPr lang="pl-PL" sz="18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𝐜𝐢</m:t>
                          </m:r>
                        </m:den>
                      </m:f>
                    </m:oMath>
                  </m:oMathPara>
                </a14:m>
                <a:endParaRPr lang="pl-PL" b="1" dirty="0">
                  <a:solidFill>
                    <a:schemeClr val="tx1"/>
                  </a:solidFill>
                  <a:latin typeface="Lato" panose="020F0502020204030203" pitchFamily="34" charset="-18"/>
                </a:endParaRPr>
              </a:p>
              <a:p>
                <a:pPr lvl="0"/>
                <a:endParaRPr lang="pl-PL" sz="2200" b="1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18" name="pole tekstowe 17">
                <a:extLst>
                  <a:ext uri="{FF2B5EF4-FFF2-40B4-BE49-F238E27FC236}">
                    <a16:creationId xmlns:a16="http://schemas.microsoft.com/office/drawing/2014/main" id="{9AE14EA6-ED87-4DDF-90F2-E57C90485B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4293096"/>
                <a:ext cx="10657184" cy="128067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55D306E3-5C0A-4DAB-B259-2ACACC4FD7D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8803099"/>
              </p:ext>
            </p:extLst>
          </p:nvPr>
        </p:nvGraphicFramePr>
        <p:xfrm>
          <a:off x="119336" y="1070254"/>
          <a:ext cx="11305256" cy="2709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pole tekstowe 5">
            <a:extLst>
              <a:ext uri="{FF2B5EF4-FFF2-40B4-BE49-F238E27FC236}">
                <a16:creationId xmlns:a16="http://schemas.microsoft.com/office/drawing/2014/main" id="{5C7FEE3D-32E4-46ED-A70C-0C4BA4339FFF}"/>
              </a:ext>
            </a:extLst>
          </p:cNvPr>
          <p:cNvSpPr txBox="1"/>
          <p:nvPr/>
        </p:nvSpPr>
        <p:spPr>
          <a:xfrm>
            <a:off x="749885" y="5301208"/>
            <a:ext cx="110172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1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Przeliczeniową liczbę mieszkańców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jednostki ustala się jako iloczyn </a:t>
            </a:r>
            <a:r>
              <a:rPr kumimoji="0" lang="pl-PL" sz="1400" b="1" i="0" u="sng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indeksu bieżących potrzeb wydatkowych</a:t>
            </a:r>
            <a:r>
              <a:rPr kumimoji="0" lang="pl-PL" sz="14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 </a:t>
            </a: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ato" panose="020F0502020204030203" pitchFamily="34" charset="-18"/>
                <a:ea typeface="+mn-ea"/>
                <a:cs typeface="+mn-cs"/>
              </a:rPr>
              <a:t>jednostki i liczby mieszkańców danej kategorii </a:t>
            </a:r>
          </a:p>
        </p:txBody>
      </p:sp>
    </p:spTree>
    <p:extLst>
      <p:ext uri="{BB962C8B-B14F-4D97-AF65-F5344CB8AC3E}">
        <p14:creationId xmlns:p14="http://schemas.microsoft.com/office/powerpoint/2010/main" val="14389063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>
            <a:extLst>
              <a:ext uri="{FF2B5EF4-FFF2-40B4-BE49-F238E27FC236}">
                <a16:creationId xmlns:a16="http://schemas.microsoft.com/office/drawing/2014/main" id="{1CFB1FA1-AAEE-4B0B-BCEC-45F0948B77EC}"/>
              </a:ext>
            </a:extLst>
          </p:cNvPr>
          <p:cNvSpPr txBox="1"/>
          <p:nvPr/>
        </p:nvSpPr>
        <p:spPr>
          <a:xfrm>
            <a:off x="335360" y="233547"/>
            <a:ext cx="11305256" cy="5733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400" b="1" dirty="0">
                <a:solidFill>
                  <a:schemeClr val="accent5">
                    <a:lumMod val="75000"/>
                  </a:schemeClr>
                </a:solidFill>
                <a:latin typeface="Lato Black" panose="020F0A02020204030203" pitchFamily="34" charset="-18"/>
              </a:rPr>
              <a:t>Potrzeby wyrównawcze – indeks potrzeb wydatkowych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pole tekstowe 11">
                <a:extLst>
                  <a:ext uri="{FF2B5EF4-FFF2-40B4-BE49-F238E27FC236}">
                    <a16:creationId xmlns:a16="http://schemas.microsoft.com/office/drawing/2014/main" id="{F9D829F5-04B7-4BBE-8255-A8FA62973138}"/>
                  </a:ext>
                </a:extLst>
              </p:cNvPr>
              <p:cNvSpPr txBox="1"/>
              <p:nvPr/>
            </p:nvSpPr>
            <p:spPr>
              <a:xfrm>
                <a:off x="443372" y="2787020"/>
                <a:ext cx="10909212" cy="332155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r>
                  <a:rPr lang="pl-PL" i="1" dirty="0">
                    <a:latin typeface="Lato" panose="020F0502020204030203" pitchFamily="34" charset="-18"/>
                  </a:rPr>
                  <a:t>Cząstkowy indeks bieżących potrzeb wydatkowych dla danego obszaru wydatkowego oblicza się wg wzoru:. </a:t>
                </a:r>
              </a:p>
              <a:p>
                <a:endParaRPr lang="pl-PL" i="1" dirty="0">
                  <a:latin typeface="Lato" panose="020F0502020204030203" pitchFamily="34" charset="-18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𝐼𝑃𝑊𝑓</m:t>
                      </m:r>
                      <m:r>
                        <a:rPr lang="pl-PL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1(</m:t>
                      </m:r>
                      <m:r>
                        <a:rPr lang="pl-PL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𝑗</m:t>
                      </m:r>
                      <m:r>
                        <a:rPr lang="pl-PL" b="0" i="1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</m:t>
                      </m:r>
                      <m:r>
                        <a:rPr lang="pl-PL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 </m:t>
                      </m:r>
                      <m:r>
                        <m:rPr>
                          <m:sty m:val="p"/>
                        </m:rPr>
                        <a:rPr lang="pl-PL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λf</m:t>
                      </m:r>
                      <m:r>
                        <a:rPr lang="pl-PL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1×</m:t>
                      </m:r>
                      <m:d>
                        <m:dPr>
                          <m:begChr m:val="["/>
                          <m:endChr m:val="]"/>
                          <m:ctrlPr>
                            <a:rPr lang="pl-PL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pl-PL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β</m:t>
                          </m:r>
                          <m:r>
                            <a:rPr lang="pl-PL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1×</m:t>
                          </m:r>
                          <m:d>
                            <m:dPr>
                              <m:ctrlPr>
                                <a:rPr lang="pl-PL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pl-PL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pl-PL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𝐷𝑒𝑡𝑒𝑟𝑚𝑖𝑛𝑎𝑛𝑡𝑎</m:t>
                                  </m:r>
                                  <m:r>
                                    <a:rPr lang="pl-PL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  <m:r>
                                    <a:rPr lang="pl-PL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𝑓</m:t>
                                  </m:r>
                                  <m:r>
                                    <a:rPr lang="pl-PL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nary>
                                    <m:naryPr>
                                      <m:chr m:val="∑"/>
                                      <m:limLoc m:val="undOvr"/>
                                      <m:subHide m:val="on"/>
                                      <m:supHide m:val="on"/>
                                      <m:ctrlPr>
                                        <a:rPr lang="pl-PL" i="1"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naryPr>
                                    <m:sub/>
                                    <m:sup/>
                                    <m:e>
                                      <m:r>
                                        <a:rPr lang="pl-PL" i="1"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𝐷𝑒𝑡𝑒𝑟𝑚𝑖𝑛𝑎𝑛𝑡</m:t>
                                      </m:r>
                                      <m:r>
                                        <a:rPr lang="pl-PL" i="1"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  <m:r>
                                        <a:rPr lang="pl-PL" i="1"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𝑓</m:t>
                                      </m:r>
                                      <m:r>
                                        <a:rPr lang="pl-PL" i="1"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e>
                                  </m:nary>
                                </m:den>
                              </m:f>
                            </m:e>
                          </m:d>
                          <m:r>
                            <a:rPr lang="pl-PL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r>
                            <a:rPr lang="pl-PL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𝛽</m:t>
                          </m:r>
                          <m:r>
                            <a:rPr lang="pl-PL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2×</m:t>
                          </m:r>
                          <m:d>
                            <m:dPr>
                              <m:ctrlPr>
                                <a:rPr lang="pl-PL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pl-PL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pl-PL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𝐷𝑒𝑡𝑒𝑟𝑚𝑖𝑛𝑎𝑛𝑡𝑎</m:t>
                                  </m:r>
                                  <m:r>
                                    <a:rPr lang="pl-PL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pl-PL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𝑓</m:t>
                                  </m:r>
                                  <m:r>
                                    <a:rPr lang="pl-PL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nary>
                                    <m:naryPr>
                                      <m:chr m:val="∑"/>
                                      <m:limLoc m:val="undOvr"/>
                                      <m:subHide m:val="on"/>
                                      <m:supHide m:val="on"/>
                                      <m:ctrlPr>
                                        <a:rPr lang="pl-PL" i="1"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naryPr>
                                    <m:sub/>
                                    <m:sup/>
                                    <m:e>
                                      <m:r>
                                        <a:rPr lang="pl-PL" i="1"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𝐷𝑒𝑡𝑒𝑟𝑚𝑖𝑛𝑎𝑛𝑡</m:t>
                                      </m:r>
                                      <m:r>
                                        <a:rPr lang="pl-PL" i="1"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  <m:r>
                                        <a:rPr lang="pl-PL" i="1"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𝑓</m:t>
                                      </m:r>
                                      <m:r>
                                        <a:rPr lang="pl-PL" i="1"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e>
                                  </m:nary>
                                </m:den>
                              </m:f>
                            </m:e>
                          </m:d>
                        </m:e>
                      </m:d>
                    </m:oMath>
                  </m:oMathPara>
                </a14:m>
                <a:endParaRPr lang="pl-PL" dirty="0">
                  <a:latin typeface="Lato" panose="020F0502020204030203" pitchFamily="34" charset="-18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pl-PL" sz="1400" dirty="0">
                  <a:latin typeface="Lato" panose="020F0502020204030203" pitchFamily="34" charset="-18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r>
                  <a:rPr lang="pl-PL" sz="1400" i="1" dirty="0">
                    <a:latin typeface="Lato" panose="020F0502020204030203" pitchFamily="34" charset="-18"/>
                    <a:ea typeface="Times New Roman" panose="02020603050405020304" pitchFamily="18" charset="0"/>
                    <a:cs typeface="Arial" panose="020B0604020202020204" pitchFamily="34" charset="0"/>
                  </a:rPr>
                  <a:t>poszczególne symbole oznaczają:</a:t>
                </a:r>
              </a:p>
              <a:p>
                <a:endParaRPr lang="pl-PL" sz="1400" dirty="0">
                  <a:latin typeface="Lato" panose="020F0502020204030203" pitchFamily="34" charset="-18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pl-PL" sz="1400" i="1" dirty="0">
                    <a:latin typeface="Lato" panose="020F0502020204030203" pitchFamily="34" charset="-18"/>
                    <a:ea typeface="Times New Roman" panose="02020603050405020304" pitchFamily="18" charset="0"/>
                    <a:cs typeface="Arial" panose="020B0604020202020204" pitchFamily="34" charset="0"/>
                  </a:rPr>
                  <a:t>IPWf1(j) - cząstkowy indeks bieżących potrzeb wydatkowych dla  I obszaru wydatkowego (f1) dla jednostki samorządu terytorialnego (j);</a:t>
                </a:r>
              </a:p>
              <a:p>
                <a:pPr>
                  <a:lnSpc>
                    <a:spcPct val="150000"/>
                  </a:lnSpc>
                </a:pPr>
                <a:r>
                  <a:rPr lang="pl-PL" sz="1400" i="1" dirty="0">
                    <a:latin typeface="Lato" panose="020F0502020204030203" pitchFamily="34" charset="-18"/>
                    <a:ea typeface="Times New Roman" panose="02020603050405020304" pitchFamily="18" charset="0"/>
                    <a:cs typeface="Cambria Math" panose="02040503050406030204" pitchFamily="18" charset="0"/>
                  </a:rPr>
                  <a:t>𝜆</a:t>
                </a:r>
                <a:r>
                  <a:rPr lang="pl-PL" sz="1400" i="1" dirty="0">
                    <a:latin typeface="Lato" panose="020F0502020204030203" pitchFamily="34" charset="-18"/>
                    <a:ea typeface="Times New Roman" panose="02020603050405020304" pitchFamily="18" charset="0"/>
                    <a:cs typeface="Arial" panose="020B0604020202020204" pitchFamily="34" charset="0"/>
                  </a:rPr>
                  <a:t>f1 – waga I obszaru wydatkowego;</a:t>
                </a:r>
              </a:p>
              <a:p>
                <a:pPr>
                  <a:lnSpc>
                    <a:spcPct val="150000"/>
                  </a:lnSpc>
                </a:pPr>
                <a:r>
                  <a:rPr lang="pl-PL" sz="1400" i="1" dirty="0">
                    <a:latin typeface="Lato" panose="020F0502020204030203" pitchFamily="34" charset="-18"/>
                    <a:ea typeface="Times New Roman" panose="02020603050405020304" pitchFamily="18" charset="0"/>
                    <a:cs typeface="Cambria Math" panose="02040503050406030204" pitchFamily="18" charset="0"/>
                  </a:rPr>
                  <a:t>𝛽</a:t>
                </a:r>
                <a:r>
                  <a:rPr lang="pl-PL" sz="1400" i="1" dirty="0">
                    <a:latin typeface="Lato" panose="020F0502020204030203" pitchFamily="34" charset="-18"/>
                    <a:ea typeface="Times New Roman" panose="02020603050405020304" pitchFamily="18" charset="0"/>
                    <a:cs typeface="Arial" panose="020B0604020202020204" pitchFamily="34" charset="0"/>
                  </a:rPr>
                  <a:t>1, </a:t>
                </a:r>
                <a:r>
                  <a:rPr lang="pl-PL" sz="1400" i="1" dirty="0">
                    <a:latin typeface="Lato" panose="020F0502020204030203" pitchFamily="34" charset="-18"/>
                    <a:ea typeface="Times New Roman" panose="02020603050405020304" pitchFamily="18" charset="0"/>
                    <a:cs typeface="Cambria Math" panose="02040503050406030204" pitchFamily="18" charset="0"/>
                  </a:rPr>
                  <a:t>𝛽</a:t>
                </a:r>
                <a:r>
                  <a:rPr lang="pl-PL" sz="1400" i="1" dirty="0">
                    <a:latin typeface="Lato" panose="020F0502020204030203" pitchFamily="34" charset="-18"/>
                    <a:ea typeface="Times New Roman" panose="02020603050405020304" pitchFamily="18" charset="0"/>
                    <a:cs typeface="Arial" panose="020B0604020202020204" pitchFamily="34" charset="0"/>
                  </a:rPr>
                  <a:t>2 – współczynnik regresji, gdzie </a:t>
                </a:r>
                <a:r>
                  <a:rPr lang="pl-PL" sz="1400" i="1" dirty="0">
                    <a:latin typeface="Lato" panose="020F0502020204030203" pitchFamily="34" charset="-18"/>
                    <a:ea typeface="Times New Roman" panose="02020603050405020304" pitchFamily="18" charset="0"/>
                    <a:cs typeface="Cambria Math" panose="02040503050406030204" pitchFamily="18" charset="0"/>
                  </a:rPr>
                  <a:t>𝛽</a:t>
                </a:r>
                <a:r>
                  <a:rPr lang="pl-PL" sz="1400" i="1" dirty="0">
                    <a:latin typeface="Lato" panose="020F0502020204030203" pitchFamily="34" charset="-18"/>
                    <a:ea typeface="Times New Roman" panose="02020603050405020304" pitchFamily="18" charset="0"/>
                    <a:cs typeface="Arial" panose="020B0604020202020204" pitchFamily="34" charset="0"/>
                  </a:rPr>
                  <a:t>1 + </a:t>
                </a:r>
                <a:r>
                  <a:rPr lang="pl-PL" sz="1400" i="1" dirty="0">
                    <a:latin typeface="Lato" panose="020F0502020204030203" pitchFamily="34" charset="-18"/>
                    <a:ea typeface="Times New Roman" panose="02020603050405020304" pitchFamily="18" charset="0"/>
                    <a:cs typeface="Cambria Math" panose="02040503050406030204" pitchFamily="18" charset="0"/>
                  </a:rPr>
                  <a:t>𝛽</a:t>
                </a:r>
                <a:r>
                  <a:rPr lang="pl-PL" sz="1400" i="1" dirty="0">
                    <a:latin typeface="Lato" panose="020F0502020204030203" pitchFamily="34" charset="-18"/>
                    <a:ea typeface="Times New Roman" panose="02020603050405020304" pitchFamily="18" charset="0"/>
                    <a:cs typeface="Arial" panose="020B0604020202020204" pitchFamily="34" charset="0"/>
                  </a:rPr>
                  <a:t>2 = 1.</a:t>
                </a:r>
              </a:p>
              <a:p>
                <a:pPr lvl="0"/>
                <a:endParaRPr lang="pl-PL" sz="1400" b="1" dirty="0">
                  <a:solidFill>
                    <a:schemeClr val="tx1"/>
                  </a:solidFill>
                  <a:latin typeface="Lato" panose="020F0502020204030203" pitchFamily="34" charset="-18"/>
                </a:endParaRPr>
              </a:p>
            </p:txBody>
          </p:sp>
        </mc:Choice>
        <mc:Fallback xmlns="">
          <p:sp>
            <p:nvSpPr>
              <p:cNvPr id="12" name="pole tekstowe 11">
                <a:extLst>
                  <a:ext uri="{FF2B5EF4-FFF2-40B4-BE49-F238E27FC236}">
                    <a16:creationId xmlns:a16="http://schemas.microsoft.com/office/drawing/2014/main" id="{F9D829F5-04B7-4BBE-8255-A8FA629731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372" y="2787020"/>
                <a:ext cx="10909212" cy="332155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pole tekstowe 13">
            <a:extLst>
              <a:ext uri="{FF2B5EF4-FFF2-40B4-BE49-F238E27FC236}">
                <a16:creationId xmlns:a16="http://schemas.microsoft.com/office/drawing/2014/main" id="{97A8791B-415F-4719-9A26-B57BEA520F15}"/>
              </a:ext>
            </a:extLst>
          </p:cNvPr>
          <p:cNvSpPr txBox="1"/>
          <p:nvPr/>
        </p:nvSpPr>
        <p:spPr>
          <a:xfrm>
            <a:off x="443372" y="1124744"/>
            <a:ext cx="10964940" cy="109260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chemeClr val="accent6">
                    <a:lumMod val="50000"/>
                  </a:schemeClr>
                </a:solidFill>
                <a:latin typeface="Lato" panose="020F0502020204030203" pitchFamily="34" charset="-18"/>
              </a:rPr>
              <a:t>Indeks potrzeb wydatkowych  - </a:t>
            </a:r>
            <a:r>
              <a:rPr lang="pl-PL" sz="2400" b="1" i="1" dirty="0">
                <a:solidFill>
                  <a:schemeClr val="accent6">
                    <a:lumMod val="50000"/>
                  </a:schemeClr>
                </a:solidFill>
                <a:latin typeface="Lato" panose="020F0502020204030203" pitchFamily="34" charset="-18"/>
              </a:rPr>
              <a:t>IPW</a:t>
            </a:r>
          </a:p>
          <a:p>
            <a:pPr>
              <a:spcBef>
                <a:spcPts val="600"/>
              </a:spcBef>
            </a:pPr>
            <a:r>
              <a:rPr lang="pl-PL" i="1" dirty="0">
                <a:solidFill>
                  <a:schemeClr val="accent6">
                    <a:lumMod val="50000"/>
                  </a:schemeClr>
                </a:solidFill>
                <a:latin typeface="Lato" panose="020F0502020204030203" pitchFamily="34" charset="-18"/>
              </a:rPr>
              <a:t>Indeks potrzeb wydatkowych jednostki samorządu terytorialnego jest sumą </a:t>
            </a:r>
            <a:r>
              <a:rPr lang="pl-PL" b="1" i="1" dirty="0">
                <a:solidFill>
                  <a:schemeClr val="accent6">
                    <a:lumMod val="50000"/>
                  </a:schemeClr>
                </a:solidFill>
                <a:latin typeface="Lato" panose="020F0502020204030203" pitchFamily="34" charset="-18"/>
              </a:rPr>
              <a:t>cząstkowych indeksów bieżących potrzeb wydatkowych tej jednostki ustalonych dla  głównych obszarach wydatkowych. </a:t>
            </a:r>
          </a:p>
        </p:txBody>
      </p:sp>
    </p:spTree>
    <p:extLst>
      <p:ext uri="{BB962C8B-B14F-4D97-AF65-F5344CB8AC3E}">
        <p14:creationId xmlns:p14="http://schemas.microsoft.com/office/powerpoint/2010/main" val="37204321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>
            <a:extLst>
              <a:ext uri="{FF2B5EF4-FFF2-40B4-BE49-F238E27FC236}">
                <a16:creationId xmlns:a16="http://schemas.microsoft.com/office/drawing/2014/main" id="{1CFB1FA1-AAEE-4B0B-BCEC-45F0948B77EC}"/>
              </a:ext>
            </a:extLst>
          </p:cNvPr>
          <p:cNvSpPr txBox="1"/>
          <p:nvPr/>
        </p:nvSpPr>
        <p:spPr>
          <a:xfrm>
            <a:off x="443372" y="82814"/>
            <a:ext cx="11305256" cy="5733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400" b="1" dirty="0">
                <a:solidFill>
                  <a:schemeClr val="accent5">
                    <a:lumMod val="75000"/>
                  </a:schemeClr>
                </a:solidFill>
                <a:latin typeface="Lato Black" panose="020F0A02020204030203" pitchFamily="34" charset="-18"/>
              </a:rPr>
              <a:t>Potrzeby wyrównawcze - uwzględnienie zróżnicowanych potrzeb wydatkowych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B7095D0-45DE-4333-AF79-10DA9E778F6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2368446"/>
              </p:ext>
            </p:extLst>
          </p:nvPr>
        </p:nvGraphicFramePr>
        <p:xfrm>
          <a:off x="-1352376" y="908720"/>
          <a:ext cx="10616728" cy="5150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Chmurka 14">
            <a:extLst>
              <a:ext uri="{FF2B5EF4-FFF2-40B4-BE49-F238E27FC236}">
                <a16:creationId xmlns:a16="http://schemas.microsoft.com/office/drawing/2014/main" id="{18931011-941E-4283-AFF7-2D681888890E}"/>
              </a:ext>
            </a:extLst>
          </p:cNvPr>
          <p:cNvSpPr/>
          <p:nvPr/>
        </p:nvSpPr>
        <p:spPr>
          <a:xfrm>
            <a:off x="7320136" y="1196752"/>
            <a:ext cx="3744416" cy="4573999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pl-PL" sz="1400" b="1" i="1" dirty="0">
                <a:solidFill>
                  <a:schemeClr val="accent5">
                    <a:lumMod val="75000"/>
                  </a:schemeClr>
                </a:solidFill>
                <a:latin typeface="Gill Sans MT" panose="020B0502020104020203" pitchFamily="34" charset="-18"/>
              </a:rPr>
              <a:t>Reprezentacja JST w porozumieniu z ministrem właściwym do spraw finansów publicznych może, w terminie do 30 czerwca roku poprzedzającego rok budżetowy, ustalić na rok budżetowy, inne wartości wag obszarów wydatkowych dla danej kategorii JST</a:t>
            </a:r>
            <a:endParaRPr lang="pl-PL" sz="1400" b="1" i="1" dirty="0">
              <a:latin typeface="Gill Sans MT" panose="020B0502020104020203" pitchFamily="34" charset="-18"/>
            </a:endParaRPr>
          </a:p>
        </p:txBody>
      </p:sp>
      <p:sp>
        <p:nvSpPr>
          <p:cNvPr id="5" name="Prostokąt 4">
            <a:extLst>
              <a:ext uri="{FF2B5EF4-FFF2-40B4-BE49-F238E27FC236}">
                <a16:creationId xmlns:a16="http://schemas.microsoft.com/office/drawing/2014/main" id="{DE249E41-5405-45B5-8798-317674E20542}"/>
              </a:ext>
            </a:extLst>
          </p:cNvPr>
          <p:cNvSpPr/>
          <p:nvPr/>
        </p:nvSpPr>
        <p:spPr>
          <a:xfrm>
            <a:off x="2063552" y="1916832"/>
            <a:ext cx="57606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462610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>
            <a:extLst>
              <a:ext uri="{FF2B5EF4-FFF2-40B4-BE49-F238E27FC236}">
                <a16:creationId xmlns:a16="http://schemas.microsoft.com/office/drawing/2014/main" id="{1CFB1FA1-AAEE-4B0B-BCEC-45F0948B77EC}"/>
              </a:ext>
            </a:extLst>
          </p:cNvPr>
          <p:cNvSpPr txBox="1"/>
          <p:nvPr/>
        </p:nvSpPr>
        <p:spPr>
          <a:xfrm>
            <a:off x="443372" y="223694"/>
            <a:ext cx="11305256" cy="5733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Lato Black" panose="020F0A02020204030203" pitchFamily="34" charset="-18"/>
              </a:rPr>
              <a:t>Potrzeby wyrównawcze    </a:t>
            </a: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Lato Black" panose="020F0A02020204030203" pitchFamily="34" charset="-18"/>
              </a:rPr>
              <a:t>-  obszary wydatkowe i determinanty</a:t>
            </a:r>
            <a:endParaRPr kumimoji="0" lang="pl-PL" sz="2400" b="0" i="1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Lato Black" panose="020F0A02020204030203" pitchFamily="34" charset="-18"/>
            </a:endParaRPr>
          </a:p>
        </p:txBody>
      </p:sp>
      <p:graphicFrame>
        <p:nvGraphicFramePr>
          <p:cNvPr id="3" name="Tabela 2">
            <a:extLst>
              <a:ext uri="{FF2B5EF4-FFF2-40B4-BE49-F238E27FC236}">
                <a16:creationId xmlns:a16="http://schemas.microsoft.com/office/drawing/2014/main" id="{741F849D-5524-4E72-9B57-74FFAD18CF47}"/>
              </a:ext>
            </a:extLst>
          </p:cNvPr>
          <p:cNvGraphicFramePr>
            <a:graphicFrameLocks noGrp="1"/>
          </p:cNvGraphicFramePr>
          <p:nvPr/>
        </p:nvGraphicFramePr>
        <p:xfrm>
          <a:off x="767408" y="877271"/>
          <a:ext cx="10657183" cy="5138882"/>
        </p:xfrm>
        <a:graphic>
          <a:graphicData uri="http://schemas.openxmlformats.org/drawingml/2006/table">
            <a:tbl>
              <a:tblPr/>
              <a:tblGrid>
                <a:gridCol w="1080120">
                  <a:extLst>
                    <a:ext uri="{9D8B030D-6E8A-4147-A177-3AD203B41FA5}">
                      <a16:colId xmlns:a16="http://schemas.microsoft.com/office/drawing/2014/main" val="1962535867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434702818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639952785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629099134"/>
                    </a:ext>
                  </a:extLst>
                </a:gridCol>
                <a:gridCol w="1296143">
                  <a:extLst>
                    <a:ext uri="{9D8B030D-6E8A-4147-A177-3AD203B41FA5}">
                      <a16:colId xmlns:a16="http://schemas.microsoft.com/office/drawing/2014/main" val="3827118351"/>
                    </a:ext>
                  </a:extLst>
                </a:gridCol>
              </a:tblGrid>
              <a:tr h="482577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Kategoria JST</a:t>
                      </a:r>
                    </a:p>
                  </a:txBody>
                  <a:tcPr marL="4527" marR="4527" marT="452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Obszar wydatkowy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Waga obszaru </a:t>
                      </a:r>
                      <a:br>
                        <a:rPr lang="pl-PL" sz="10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pl-PL" sz="10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wydatkowego 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Determinanta 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Współczynnik regresji danej determinanty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7603557"/>
                  </a:ext>
                </a:extLst>
              </a:tr>
              <a:tr h="163877"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GMINY</a:t>
                      </a:r>
                    </a:p>
                  </a:txBody>
                  <a:tcPr marL="4527" marR="4527" marT="452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Administracja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Ludność * relacja przeciętnego wynagrodzenia brutto w danym powiecie do średniej krajowej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6239619"/>
                  </a:ext>
                </a:extLst>
              </a:tr>
              <a:tr h="16387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Oświata - szkoły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Liczba oddziałów  w szkołach podstawowych dla dzieci, młodzieży i dorosłych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5295842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Przedszkola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Liczba dzieci uczęszczających do przedszkola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705622"/>
                  </a:ext>
                </a:extLst>
              </a:tr>
              <a:tr h="16387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Pomoc społeczna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Liczba beneficjentów środowiskowej pomocy społecznej ogółem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673604"/>
                  </a:ext>
                </a:extLst>
              </a:tr>
              <a:tr h="178363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Gospodarka komunalna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Odpady zebrane w ciągu roku ogółem [w tonach]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604859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Transport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Ludność w wieku 20-64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7225825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Kultura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Ludność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2189973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Pozostałe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Ludność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8533123"/>
                  </a:ext>
                </a:extLst>
              </a:tr>
              <a:tr h="113175"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MIASTA NA PRAWACH POWIATU</a:t>
                      </a:r>
                    </a:p>
                  </a:txBody>
                  <a:tcPr marL="4527" marR="4527" marT="452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Transport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Pracujący ogółem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3504811"/>
                  </a:ext>
                </a:extLst>
              </a:tr>
              <a:tr h="16387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Administracja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Ludność * relacja przeciętnego miesięcznego wynagrodzenia brutto do średniej krajowej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0586850"/>
                  </a:ext>
                </a:extLst>
              </a:tr>
              <a:tr h="16387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Oświata - szkoły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Liczba oddziałów  w szkołach podstawowych dla dzieci, młodzieży i dorosłych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5862287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Przedszkola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Liczba dzieci uczęszczających do przedszkola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9107052"/>
                  </a:ext>
                </a:extLst>
              </a:tr>
              <a:tr h="16387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Pomoc społeczna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Miejsca w placówkach stacjonarnej pomocy społecznej (łącznie z filiami)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4038200"/>
                  </a:ext>
                </a:extLst>
              </a:tr>
              <a:tr h="178363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Gospodarka komunalna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Powierzchnia parków spacerowo-wypoczynkowych i zieleńców w gestii samorządów w ha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5266635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Kultura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Ludność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7913832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Pozostałe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Ludność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1927017"/>
                  </a:ext>
                </a:extLst>
              </a:tr>
              <a:tr h="163877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POWIATY</a:t>
                      </a:r>
                    </a:p>
                  </a:txBody>
                  <a:tcPr marL="4527" marR="4527" marT="452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Administracja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Ludność * relacja przeciętnego miesięcznego wynagrodzenia brutto do średniej krajowej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4941776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Pomoc społeczna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Liczba rodzin zastępczych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0,79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8785557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Liczba bezrobotnych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0,21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8914514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Transport 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Długość dróg powiatowych o nawierzchni twardej w km.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0,24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6475843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Ludność w wieku 20-64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0,76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9990261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Oświata - szkoły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Liczba oddziałów w szkołach średnich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034993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Pozostałe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Ludność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2807555"/>
                  </a:ext>
                </a:extLst>
              </a:tr>
              <a:tr h="163877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WOJEWÓDZTWA</a:t>
                      </a:r>
                    </a:p>
                  </a:txBody>
                  <a:tcPr marL="4527" marR="4527" marT="452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Transport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Długość dróg wojewódzkich o nawierzchni twardej w km.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1628864"/>
                  </a:ext>
                </a:extLst>
              </a:tr>
              <a:tr h="16387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Administracja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Ludność * relacja przeciętnego miesięcznego wynagrodzenia brutto do średniej krajowej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2383355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Ochrona zdrowia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Liczba łóżek w szpitalach ogólnych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9096131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Pomoc społeczna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Liczba bezrobotnych zarejestrowanych ogółem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4016100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Kultura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Ludność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5195528"/>
                  </a:ext>
                </a:extLst>
              </a:tr>
              <a:tr h="11317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Pozostałe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11%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Ludność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27" marR="4527" marT="4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23230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91854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68073450-8747-41AA-AC3F-85DDC03E120E}"/>
              </a:ext>
            </a:extLst>
          </p:cNvPr>
          <p:cNvSpPr txBox="1"/>
          <p:nvPr/>
        </p:nvSpPr>
        <p:spPr>
          <a:xfrm>
            <a:off x="0" y="182219"/>
            <a:ext cx="11521280" cy="5733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400" b="1" dirty="0">
                <a:solidFill>
                  <a:schemeClr val="accent5">
                    <a:lumMod val="75000"/>
                  </a:schemeClr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Przykład Gmina „A”– wyliczenie IPW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501A6741-72AF-4297-9872-448DBFA44AD1}"/>
              </a:ext>
            </a:extLst>
          </p:cNvPr>
          <p:cNvSpPr txBox="1"/>
          <p:nvPr/>
        </p:nvSpPr>
        <p:spPr>
          <a:xfrm>
            <a:off x="263352" y="974601"/>
            <a:ext cx="11449272" cy="212365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pl-PL" sz="20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Gmina „A”</a:t>
            </a:r>
            <a:r>
              <a:rPr lang="pl-PL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pl-PL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suma wszystkich </a:t>
            </a:r>
            <a:r>
              <a:rPr lang="pl-PL" sz="2000" b="1" dirty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gminy </a:t>
            </a:r>
            <a:r>
              <a:rPr lang="pl-PL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pl-PL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wartości determinant: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Administracja</a:t>
            </a:r>
            <a:r>
              <a:rPr lang="pl-PL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Iloczyn ludności i relacji przeciętnego wynagrodzenia brutto w danym powiecie do średniej krajowej  </a:t>
            </a:r>
            <a:r>
              <a:rPr lang="pl-PL" sz="1400" b="1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39.384,15 /  </a:t>
            </a:r>
            <a:r>
              <a:rPr lang="pl-PL" sz="1400" b="1" dirty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21.791.598,98</a:t>
            </a:r>
            <a:r>
              <a:rPr lang="pl-PL" sz="1400" b="1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1400" b="1" dirty="0">
                <a:latin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Oświata szkoły </a:t>
            </a: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Liczba oddziałów  w szkołach podstawowych dla dzieci, młodzieży i dorosłych </a:t>
            </a:r>
            <a:r>
              <a:rPr lang="pl-PL" sz="14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169 / </a:t>
            </a:r>
            <a:r>
              <a:rPr lang="pl-PL" sz="14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130.319</a:t>
            </a: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Przedszkola</a:t>
            </a: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Liczba dzieci uczęszczających do przedszkola </a:t>
            </a:r>
            <a:r>
              <a:rPr lang="pl-PL" sz="14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1.663 / </a:t>
            </a:r>
            <a:r>
              <a:rPr lang="pl-PL" sz="14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982.374</a:t>
            </a: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Pomoc społeczna </a:t>
            </a: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Liczba beneficjentów środowiskowej pomocy społecznej ogółem </a:t>
            </a:r>
            <a:r>
              <a:rPr lang="pl-PL" sz="14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471 / </a:t>
            </a:r>
            <a:r>
              <a:rPr lang="pl-PL" sz="14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471.697</a:t>
            </a: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Gospodarka komunalna </a:t>
            </a: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Odpady zebrane w ciągu roku ogółem [w tonach] </a:t>
            </a:r>
            <a:r>
              <a:rPr lang="pl-PL" sz="14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13.729,35 / </a:t>
            </a:r>
            <a:r>
              <a:rPr lang="pl-PL" sz="14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8.324.341,50</a:t>
            </a:r>
            <a:r>
              <a:rPr lang="pl-PL" sz="14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Transport</a:t>
            </a: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Ludność w wieku 20-64    </a:t>
            </a:r>
            <a:r>
              <a:rPr lang="pl-PL" sz="14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21.780 / </a:t>
            </a:r>
            <a:r>
              <a:rPr lang="pl-PL" sz="14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15.296.140</a:t>
            </a: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Kultura</a:t>
            </a: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Ludność  </a:t>
            </a:r>
            <a:r>
              <a:rPr lang="pl-PL" sz="14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37.293 / </a:t>
            </a:r>
            <a:r>
              <a:rPr lang="pl-PL" sz="14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25.397.548</a:t>
            </a: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Pozostałe</a:t>
            </a: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Ludność  </a:t>
            </a:r>
            <a:r>
              <a:rPr lang="pl-PL" sz="14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37.293 / </a:t>
            </a:r>
            <a:r>
              <a:rPr lang="pl-PL" sz="14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25.397.548</a:t>
            </a:r>
            <a:r>
              <a:rPr lang="pl-PL" sz="1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pole tekstowe 4">
                <a:extLst>
                  <a:ext uri="{FF2B5EF4-FFF2-40B4-BE49-F238E27FC236}">
                    <a16:creationId xmlns:a16="http://schemas.microsoft.com/office/drawing/2014/main" id="{555F6FD3-CA5A-4D23-96D3-CE30B68EC278}"/>
                  </a:ext>
                </a:extLst>
              </p:cNvPr>
              <p:cNvSpPr txBox="1"/>
              <p:nvPr/>
            </p:nvSpPr>
            <p:spPr>
              <a:xfrm>
                <a:off x="263352" y="4085859"/>
                <a:ext cx="11521280" cy="127624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14:m>
                  <m:oMath xmlns:m="http://schemas.openxmlformats.org/officeDocument/2006/math">
                    <m:r>
                      <a:rPr lang="pl-PL" sz="16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𝑰𝑷𝑾</m:t>
                    </m:r>
                    <m:r>
                      <a:rPr lang="pl-PL" sz="16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pl-PL" sz="16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𝑮𝒎𝒊𝒏𝒂</m:t>
                    </m:r>
                    <m:r>
                      <a:rPr lang="pl-PL" sz="1600" b="1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pl-PL" sz="1600" b="1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A</m:t>
                    </m:r>
                    <m:r>
                      <a:rPr lang="pl-PL" sz="16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 </m:t>
                    </m:r>
                    <m:r>
                      <a:rPr lang="pl-PL" sz="1600" b="0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24%</m:t>
                    </m:r>
                    <m:r>
                      <a:rPr lang="pl-PL" sz="160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pl-PL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pl-PL" sz="2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  <m:r>
                              <a:rPr lang="pl-PL" sz="2000" b="0" i="1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9</m:t>
                            </m:r>
                            <m: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.384,15</m:t>
                            </m:r>
                          </m:num>
                          <m:den>
                            <m: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21.791.598,98</m:t>
                            </m:r>
                          </m:den>
                        </m:f>
                      </m:e>
                    </m:d>
                  </m:oMath>
                </a14:m>
                <a:r>
                  <a:rPr lang="pl-PL" sz="2000" dirty="0"/>
                  <a:t> + </a:t>
                </a:r>
                <a14:m>
                  <m:oMath xmlns:m="http://schemas.openxmlformats.org/officeDocument/2006/math">
                    <m:r>
                      <a:rPr lang="pl-PL" sz="1600" b="0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17</m:t>
                    </m:r>
                    <m:r>
                      <a:rPr lang="pl-PL" sz="16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%×</m:t>
                    </m:r>
                  </m:oMath>
                </a14:m>
                <a:r>
                  <a:rPr lang="pl-PL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pl-PL" sz="2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pl-PL" sz="2000" b="0" i="1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169</m:t>
                            </m:r>
                          </m:num>
                          <m:den>
                            <m: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130.319</m:t>
                            </m:r>
                          </m:den>
                        </m:f>
                      </m:e>
                    </m:d>
                  </m:oMath>
                </a14:m>
                <a:r>
                  <a:rPr lang="pl-PL" sz="2000" dirty="0"/>
                  <a:t> + </a:t>
                </a:r>
                <a14:m>
                  <m:oMath xmlns:m="http://schemas.openxmlformats.org/officeDocument/2006/math">
                    <m:r>
                      <a:rPr lang="pl-PL" sz="1600" b="0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19</m:t>
                    </m:r>
                    <m:r>
                      <a:rPr lang="pl-PL" sz="16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%×</m:t>
                    </m:r>
                  </m:oMath>
                </a14:m>
                <a:r>
                  <a:rPr lang="pl-PL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pl-PL" sz="2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1.663</m:t>
                            </m:r>
                          </m:num>
                          <m:den>
                            <m: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982.374</m:t>
                            </m:r>
                          </m:den>
                        </m:f>
                      </m:e>
                    </m:d>
                  </m:oMath>
                </a14:m>
                <a:r>
                  <a:rPr lang="pl-PL" sz="2000" dirty="0"/>
                  <a:t> + </a:t>
                </a:r>
                <a14:m>
                  <m:oMath xmlns:m="http://schemas.openxmlformats.org/officeDocument/2006/math">
                    <m:r>
                      <a:rPr lang="pl-PL" sz="1600" b="0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12</m:t>
                    </m:r>
                    <m:r>
                      <a:rPr lang="pl-PL" sz="16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%×</m:t>
                    </m:r>
                  </m:oMath>
                </a14:m>
                <a:r>
                  <a:rPr lang="pl-PL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pl-PL" sz="2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471</m:t>
                            </m:r>
                          </m:num>
                          <m:den>
                            <m: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471.697</m:t>
                            </m:r>
                          </m:den>
                        </m:f>
                      </m:e>
                    </m:d>
                  </m:oMath>
                </a14:m>
                <a:r>
                  <a:rPr lang="pl-PL" sz="2000" dirty="0"/>
                  <a:t> + </a:t>
                </a:r>
                <a14:m>
                  <m:oMath xmlns:m="http://schemas.openxmlformats.org/officeDocument/2006/math">
                    <m:r>
                      <a:rPr lang="pl-PL" sz="1600" b="0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7</m:t>
                    </m:r>
                    <m:r>
                      <a:rPr lang="pl-PL" sz="16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%×</m:t>
                    </m:r>
                  </m:oMath>
                </a14:m>
                <a:r>
                  <a:rPr lang="pl-PL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pl-PL" sz="2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13.729,35</m:t>
                            </m:r>
                          </m:num>
                          <m:den>
                            <m: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8.324.341,50</m:t>
                            </m:r>
                          </m:den>
                        </m:f>
                      </m:e>
                    </m:d>
                  </m:oMath>
                </a14:m>
                <a:r>
                  <a:rPr lang="pl-PL" sz="2000" dirty="0"/>
                  <a:t> + </a:t>
                </a:r>
                <a14:m>
                  <m:oMath xmlns:m="http://schemas.openxmlformats.org/officeDocument/2006/math">
                    <m:r>
                      <a:rPr lang="pl-PL" sz="1600" b="0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6</m:t>
                    </m:r>
                    <m:r>
                      <a:rPr lang="pl-PL" sz="16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%×</m:t>
                    </m:r>
                  </m:oMath>
                </a14:m>
                <a:r>
                  <a:rPr lang="pl-PL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pl-PL" sz="2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21.780</m:t>
                            </m:r>
                          </m:num>
                          <m:den>
                            <m: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15.296.140</m:t>
                            </m:r>
                          </m:den>
                        </m:f>
                      </m:e>
                    </m:d>
                  </m:oMath>
                </a14:m>
                <a:r>
                  <a:rPr lang="pl-PL" sz="2000" dirty="0"/>
                  <a:t> + </a:t>
                </a:r>
                <a14:m>
                  <m:oMath xmlns:m="http://schemas.openxmlformats.org/officeDocument/2006/math">
                    <m:r>
                      <a:rPr lang="pl-PL" sz="1600" b="0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7</m:t>
                    </m:r>
                    <m:r>
                      <a:rPr lang="pl-PL" sz="16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%×</m:t>
                    </m:r>
                  </m:oMath>
                </a14:m>
                <a:r>
                  <a:rPr lang="pl-PL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pl-PL" sz="2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37.293</m:t>
                            </m:r>
                          </m:num>
                          <m:den>
                            <m: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25.397.548</m:t>
                            </m:r>
                          </m:den>
                        </m:f>
                      </m:e>
                    </m:d>
                  </m:oMath>
                </a14:m>
                <a:r>
                  <a:rPr lang="pl-PL" sz="2000" dirty="0"/>
                  <a:t> + </a:t>
                </a:r>
                <a14:m>
                  <m:oMath xmlns:m="http://schemas.openxmlformats.org/officeDocument/2006/math">
                    <m:r>
                      <a:rPr lang="pl-PL" sz="1600" b="0" i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8</m:t>
                    </m:r>
                    <m:r>
                      <a:rPr lang="pl-PL" sz="16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%×</m:t>
                    </m:r>
                  </m:oMath>
                </a14:m>
                <a:r>
                  <a:rPr lang="pl-PL" sz="200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pl-PL" sz="2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37.293</m:t>
                            </m:r>
                          </m:num>
                          <m:den>
                            <m:r>
                              <a:rPr lang="pl-PL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25.397.548</m:t>
                            </m:r>
                          </m:den>
                        </m:f>
                      </m:e>
                    </m:d>
                  </m:oMath>
                </a14:m>
                <a:r>
                  <a:rPr lang="pl-PL" sz="2000" dirty="0"/>
                  <a:t> =  </a:t>
                </a:r>
                <a:r>
                  <a:rPr lang="pl-PL" sz="2000" b="1" dirty="0"/>
                  <a:t>0,001516019</a:t>
                </a:r>
                <a:r>
                  <a:rPr lang="pl-PL" sz="2000" dirty="0"/>
                  <a:t> </a:t>
                </a:r>
              </a:p>
            </p:txBody>
          </p:sp>
        </mc:Choice>
        <mc:Fallback xmlns="">
          <p:sp>
            <p:nvSpPr>
              <p:cNvPr id="5" name="pole tekstowe 4">
                <a:extLst>
                  <a:ext uri="{FF2B5EF4-FFF2-40B4-BE49-F238E27FC236}">
                    <a16:creationId xmlns:a16="http://schemas.microsoft.com/office/drawing/2014/main" id="{555F6FD3-CA5A-4D23-96D3-CE30B68EC2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352" y="4085859"/>
                <a:ext cx="11521280" cy="1276247"/>
              </a:xfrm>
              <a:prstGeom prst="rect">
                <a:avLst/>
              </a:prstGeom>
              <a:blipFill>
                <a:blip r:embed="rId2"/>
                <a:stretch>
                  <a:fillRect b="-190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112D3624-7A48-4406-9244-47CF45325A85}"/>
              </a:ext>
            </a:extLst>
          </p:cNvPr>
          <p:cNvGraphicFramePr>
            <a:graphicFrameLocks noGrp="1"/>
          </p:cNvGraphicFramePr>
          <p:nvPr/>
        </p:nvGraphicFramePr>
        <p:xfrm>
          <a:off x="263352" y="3181182"/>
          <a:ext cx="11449269" cy="904677"/>
        </p:xfrm>
        <a:graphic>
          <a:graphicData uri="http://schemas.openxmlformats.org/drawingml/2006/table">
            <a:tbl>
              <a:tblPr/>
              <a:tblGrid>
                <a:gridCol w="1272141">
                  <a:extLst>
                    <a:ext uri="{9D8B030D-6E8A-4147-A177-3AD203B41FA5}">
                      <a16:colId xmlns:a16="http://schemas.microsoft.com/office/drawing/2014/main" val="2421447790"/>
                    </a:ext>
                  </a:extLst>
                </a:gridCol>
                <a:gridCol w="1272141">
                  <a:extLst>
                    <a:ext uri="{9D8B030D-6E8A-4147-A177-3AD203B41FA5}">
                      <a16:colId xmlns:a16="http://schemas.microsoft.com/office/drawing/2014/main" val="1931269010"/>
                    </a:ext>
                  </a:extLst>
                </a:gridCol>
                <a:gridCol w="1272141">
                  <a:extLst>
                    <a:ext uri="{9D8B030D-6E8A-4147-A177-3AD203B41FA5}">
                      <a16:colId xmlns:a16="http://schemas.microsoft.com/office/drawing/2014/main" val="2998904457"/>
                    </a:ext>
                  </a:extLst>
                </a:gridCol>
                <a:gridCol w="1272141">
                  <a:extLst>
                    <a:ext uri="{9D8B030D-6E8A-4147-A177-3AD203B41FA5}">
                      <a16:colId xmlns:a16="http://schemas.microsoft.com/office/drawing/2014/main" val="158511674"/>
                    </a:ext>
                  </a:extLst>
                </a:gridCol>
                <a:gridCol w="1272141">
                  <a:extLst>
                    <a:ext uri="{9D8B030D-6E8A-4147-A177-3AD203B41FA5}">
                      <a16:colId xmlns:a16="http://schemas.microsoft.com/office/drawing/2014/main" val="179153530"/>
                    </a:ext>
                  </a:extLst>
                </a:gridCol>
                <a:gridCol w="1272141">
                  <a:extLst>
                    <a:ext uri="{9D8B030D-6E8A-4147-A177-3AD203B41FA5}">
                      <a16:colId xmlns:a16="http://schemas.microsoft.com/office/drawing/2014/main" val="1588371263"/>
                    </a:ext>
                  </a:extLst>
                </a:gridCol>
                <a:gridCol w="1272141">
                  <a:extLst>
                    <a:ext uri="{9D8B030D-6E8A-4147-A177-3AD203B41FA5}">
                      <a16:colId xmlns:a16="http://schemas.microsoft.com/office/drawing/2014/main" val="2451344503"/>
                    </a:ext>
                  </a:extLst>
                </a:gridCol>
                <a:gridCol w="1272141">
                  <a:extLst>
                    <a:ext uri="{9D8B030D-6E8A-4147-A177-3AD203B41FA5}">
                      <a16:colId xmlns:a16="http://schemas.microsoft.com/office/drawing/2014/main" val="3112648236"/>
                    </a:ext>
                  </a:extLst>
                </a:gridCol>
                <a:gridCol w="1272141">
                  <a:extLst>
                    <a:ext uri="{9D8B030D-6E8A-4147-A177-3AD203B41FA5}">
                      <a16:colId xmlns:a16="http://schemas.microsoft.com/office/drawing/2014/main" val="3799688638"/>
                    </a:ext>
                  </a:extLst>
                </a:gridCol>
              </a:tblGrid>
              <a:tr h="47289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Struktura wydatków bieżących netto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Administracja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Oświata i wychowanie szkoły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Oświata i wychowanie przedszkola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Pomoc społeczna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Gospodarka komunalna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Transport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Kultura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Pozostałe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2521040"/>
                  </a:ext>
                </a:extLst>
              </a:tr>
              <a:tr h="43177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24%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17%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19%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12%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8%</a:t>
                      </a:r>
                    </a:p>
                  </a:txBody>
                  <a:tcPr marL="5746" marR="5746" marT="57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325276"/>
                  </a:ext>
                </a:extLst>
              </a:tr>
            </a:tbl>
          </a:graphicData>
        </a:graphic>
      </p:graphicFrame>
      <p:sp>
        <p:nvSpPr>
          <p:cNvPr id="11" name="pole tekstowe 10">
            <a:extLst>
              <a:ext uri="{FF2B5EF4-FFF2-40B4-BE49-F238E27FC236}">
                <a16:creationId xmlns:a16="http://schemas.microsoft.com/office/drawing/2014/main" id="{8B6C17FD-4EAB-4349-A30C-4C73BB97A5E0}"/>
              </a:ext>
            </a:extLst>
          </p:cNvPr>
          <p:cNvSpPr txBox="1"/>
          <p:nvPr/>
        </p:nvSpPr>
        <p:spPr>
          <a:xfrm>
            <a:off x="263352" y="5445224"/>
            <a:ext cx="11449268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dirty="0"/>
              <a:t>IPW wpływa w dalszej części na ludność przeliczeniową za pomocą wzoru </a:t>
            </a:r>
            <a:r>
              <a:rPr lang="pl-PL" sz="1600" b="1" i="1" dirty="0">
                <a:solidFill>
                  <a:schemeClr val="accent5">
                    <a:lumMod val="50000"/>
                  </a:schemeClr>
                </a:solidFill>
              </a:rPr>
              <a:t>L </a:t>
            </a:r>
            <a:r>
              <a:rPr lang="pl-PL" sz="1100" b="1" i="1" dirty="0">
                <a:solidFill>
                  <a:schemeClr val="accent5">
                    <a:lumMod val="50000"/>
                  </a:schemeClr>
                </a:solidFill>
              </a:rPr>
              <a:t>przeliczeniowa</a:t>
            </a:r>
            <a:r>
              <a:rPr lang="pl-PL" sz="1600" b="1" i="1" dirty="0">
                <a:solidFill>
                  <a:schemeClr val="accent5">
                    <a:lumMod val="50000"/>
                  </a:schemeClr>
                </a:solidFill>
              </a:rPr>
              <a:t>=IPW*ludność wszystkich gmin</a:t>
            </a:r>
            <a:r>
              <a:rPr lang="pl-PL" dirty="0"/>
              <a:t>, tj. </a:t>
            </a:r>
            <a:r>
              <a:rPr lang="pl-PL" b="1" dirty="0"/>
              <a:t>Ludność przeliczeniowa gminy „A”= </a:t>
            </a:r>
            <a:r>
              <a:rPr lang="pl-PL" sz="1800" b="1" dirty="0"/>
              <a:t>0,001516019 *  25.397.548,00 =  38.503 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10984855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>
            <a:extLst>
              <a:ext uri="{FF2B5EF4-FFF2-40B4-BE49-F238E27FC236}">
                <a16:creationId xmlns:a16="http://schemas.microsoft.com/office/drawing/2014/main" id="{1CFB1FA1-AAEE-4B0B-BCEC-45F0948B77EC}"/>
              </a:ext>
            </a:extLst>
          </p:cNvPr>
          <p:cNvSpPr txBox="1"/>
          <p:nvPr/>
        </p:nvSpPr>
        <p:spPr>
          <a:xfrm>
            <a:off x="551384" y="116632"/>
            <a:ext cx="11305256" cy="5733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400" b="1" dirty="0">
                <a:solidFill>
                  <a:schemeClr val="accent5">
                    <a:lumMod val="75000"/>
                  </a:schemeClr>
                </a:solidFill>
                <a:latin typeface="Lato Black" panose="020F0A02020204030203" pitchFamily="34" charset="-18"/>
              </a:rPr>
              <a:t>Potrzeby wyrównawcze</a:t>
            </a:r>
            <a:endParaRPr lang="pl-PL" sz="2400" dirty="0">
              <a:solidFill>
                <a:schemeClr val="accent5">
                  <a:lumMod val="75000"/>
                </a:schemeClr>
              </a:solidFill>
              <a:latin typeface="Lato Black" panose="020F0A02020204030203" pitchFamily="34" charset="-18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3F31C05-3EDF-4ABB-A2C3-C2CDCF97B8D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48491416"/>
              </p:ext>
            </p:extLst>
          </p:nvPr>
        </p:nvGraphicFramePr>
        <p:xfrm>
          <a:off x="767408" y="980728"/>
          <a:ext cx="10545359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" name="Obiekt 1">
            <a:extLst>
              <a:ext uri="{FF2B5EF4-FFF2-40B4-BE49-F238E27FC236}">
                <a16:creationId xmlns:a16="http://schemas.microsoft.com/office/drawing/2014/main" id="{2A531890-757A-47EE-BEA0-9F2A58884A7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8045098"/>
              </p:ext>
            </p:extLst>
          </p:nvPr>
        </p:nvGraphicFramePr>
        <p:xfrm>
          <a:off x="4007768" y="4151782"/>
          <a:ext cx="3228975" cy="171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Worksheet" r:id="rId9" imgW="3228818" imgH="1714403" progId="Excel.Sheet.12">
                  <p:embed/>
                </p:oleObj>
              </mc:Choice>
              <mc:Fallback>
                <p:oleObj name="Worksheet" r:id="rId9" imgW="3228818" imgH="1714403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007768" y="4151782"/>
                        <a:ext cx="3228975" cy="171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972704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ED70A79F-82BD-41F4-B270-E8F8ABBA66D6}"/>
              </a:ext>
            </a:extLst>
          </p:cNvPr>
          <p:cNvSpPr txBox="1"/>
          <p:nvPr/>
        </p:nvSpPr>
        <p:spPr>
          <a:xfrm>
            <a:off x="767408" y="382160"/>
            <a:ext cx="10873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Lato Black" panose="020F0A02020204030203" pitchFamily="34" charset="-18"/>
                <a:ea typeface="+mn-ea"/>
                <a:cs typeface="+mn-cs"/>
              </a:rPr>
              <a:t>Potrzeby oświatowe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D71F0252-B6A7-49F5-AC72-E7BDF7A63F3E}"/>
              </a:ext>
            </a:extLst>
          </p:cNvPr>
          <p:cNvSpPr txBox="1"/>
          <p:nvPr/>
        </p:nvSpPr>
        <p:spPr>
          <a:xfrm>
            <a:off x="322729" y="1394405"/>
            <a:ext cx="116854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Globalna kwota potrzeb oświatowych ustalana w wysokości łącznej kwoty potrzeb oświatowych, nie mniejszych niż w roku poprzedzającym rok budżetowy, z uwzględnieniem wzrostu wydatków wynikających ze zmiany realizowanych zadań oświatowych</a:t>
            </a:r>
          </a:p>
        </p:txBody>
      </p:sp>
      <p:cxnSp>
        <p:nvCxnSpPr>
          <p:cNvPr id="4" name="Łącznik prosty 3">
            <a:extLst>
              <a:ext uri="{FF2B5EF4-FFF2-40B4-BE49-F238E27FC236}">
                <a16:creationId xmlns:a16="http://schemas.microsoft.com/office/drawing/2014/main" id="{BDB815BE-5644-4503-9EEF-1EF3B82C8D4A}"/>
              </a:ext>
            </a:extLst>
          </p:cNvPr>
          <p:cNvCxnSpPr>
            <a:cxnSpLocks/>
          </p:cNvCxnSpPr>
          <p:nvPr/>
        </p:nvCxnSpPr>
        <p:spPr>
          <a:xfrm>
            <a:off x="228600" y="1268760"/>
            <a:ext cx="11779624" cy="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Łącznik prosty 4">
            <a:extLst>
              <a:ext uri="{FF2B5EF4-FFF2-40B4-BE49-F238E27FC236}">
                <a16:creationId xmlns:a16="http://schemas.microsoft.com/office/drawing/2014/main" id="{D773C8DD-11DF-42F7-8EFE-5DC63130FC8F}"/>
              </a:ext>
            </a:extLst>
          </p:cNvPr>
          <p:cNvCxnSpPr>
            <a:cxnSpLocks/>
          </p:cNvCxnSpPr>
          <p:nvPr/>
        </p:nvCxnSpPr>
        <p:spPr>
          <a:xfrm>
            <a:off x="206188" y="2718115"/>
            <a:ext cx="11779624" cy="0"/>
          </a:xfrm>
          <a:prstGeom prst="line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52170823-BA21-4736-A905-68D4ED36CB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7617530"/>
              </p:ext>
            </p:extLst>
          </p:nvPr>
        </p:nvGraphicFramePr>
        <p:xfrm>
          <a:off x="767408" y="2594734"/>
          <a:ext cx="10485310" cy="46578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645850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92460EBF-F021-41C6-AEEF-03EA39CD0409}"/>
              </a:ext>
            </a:extLst>
          </p:cNvPr>
          <p:cNvSpPr txBox="1"/>
          <p:nvPr/>
        </p:nvSpPr>
        <p:spPr>
          <a:xfrm>
            <a:off x="767408" y="291754"/>
            <a:ext cx="10873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accent5">
                    <a:lumMod val="75000"/>
                  </a:schemeClr>
                </a:solidFill>
                <a:latin typeface="Lato Black" panose="020F0A02020204030203" pitchFamily="34" charset="-18"/>
              </a:rPr>
              <a:t>Potrzeby rozwojowe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2E8B85C2-4242-41C1-965D-4A938022BBDE}"/>
              </a:ext>
            </a:extLst>
          </p:cNvPr>
          <p:cNvSpPr txBox="1"/>
          <p:nvPr/>
        </p:nvSpPr>
        <p:spPr>
          <a:xfrm>
            <a:off x="934690" y="843825"/>
            <a:ext cx="1070592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/>
            <a:r>
              <a:rPr lang="pl-PL" sz="2000" b="1" dirty="0">
                <a:solidFill>
                  <a:schemeClr val="tx2">
                    <a:lumMod val="75000"/>
                  </a:schemeClr>
                </a:solidFill>
                <a:latin typeface="Lato" panose="020F0502020204030203" pitchFamily="34" charset="-18"/>
              </a:rPr>
              <a:t>Mechanizm ustalania potrzeb rozwojowych poszczególnych JST w ramach kategorii JST.</a:t>
            </a:r>
            <a:endParaRPr lang="pl-PL" sz="2000" dirty="0">
              <a:solidFill>
                <a:schemeClr val="tx2">
                  <a:lumMod val="75000"/>
                </a:schemeClr>
              </a:solidFill>
              <a:latin typeface="Lato" panose="020F0502020204030203" pitchFamily="34" charset="-18"/>
            </a:endParaRPr>
          </a:p>
        </p:txBody>
      </p:sp>
      <p:cxnSp>
        <p:nvCxnSpPr>
          <p:cNvPr id="13" name="Łącznik prosty 12">
            <a:extLst>
              <a:ext uri="{FF2B5EF4-FFF2-40B4-BE49-F238E27FC236}">
                <a16:creationId xmlns:a16="http://schemas.microsoft.com/office/drawing/2014/main" id="{FA17D09C-A5E1-49A0-A07E-CA2C0361B6B3}"/>
              </a:ext>
            </a:extLst>
          </p:cNvPr>
          <p:cNvCxnSpPr>
            <a:cxnSpLocks/>
          </p:cNvCxnSpPr>
          <p:nvPr/>
        </p:nvCxnSpPr>
        <p:spPr>
          <a:xfrm>
            <a:off x="6360544" y="3831314"/>
            <a:ext cx="674738" cy="0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5A8D463-933C-4785-8686-AC8BB5850D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4538500"/>
              </p:ext>
            </p:extLst>
          </p:nvPr>
        </p:nvGraphicFramePr>
        <p:xfrm>
          <a:off x="-841448" y="1305490"/>
          <a:ext cx="1291411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462171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F503B7A4-5A7C-4D9A-A1F1-2ADD253CD3A2}"/>
              </a:ext>
            </a:extLst>
          </p:cNvPr>
          <p:cNvSpPr txBox="1"/>
          <p:nvPr/>
        </p:nvSpPr>
        <p:spPr>
          <a:xfrm>
            <a:off x="767408" y="308801"/>
            <a:ext cx="10873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accent5">
                    <a:lumMod val="75000"/>
                  </a:schemeClr>
                </a:solidFill>
                <a:latin typeface="Lato Black" panose="020F0A02020204030203" pitchFamily="34" charset="-18"/>
              </a:rPr>
              <a:t>Potrzeby rozwojowe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6C71F4C9-EEAD-4A37-AF68-B4453B8070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88826385"/>
              </p:ext>
            </p:extLst>
          </p:nvPr>
        </p:nvGraphicFramePr>
        <p:xfrm>
          <a:off x="1507716" y="1019613"/>
          <a:ext cx="9392592" cy="48187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72533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16753764-B3AC-4E8B-8434-F3DDA44CE59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19690647"/>
              </p:ext>
            </p:extLst>
          </p:nvPr>
        </p:nvGraphicFramePr>
        <p:xfrm>
          <a:off x="-528736" y="1196752"/>
          <a:ext cx="11449272" cy="49375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pole tekstowe 3">
            <a:extLst>
              <a:ext uri="{FF2B5EF4-FFF2-40B4-BE49-F238E27FC236}">
                <a16:creationId xmlns:a16="http://schemas.microsoft.com/office/drawing/2014/main" id="{90522580-93F3-46CC-B06C-3E3C637136AC}"/>
              </a:ext>
            </a:extLst>
          </p:cNvPr>
          <p:cNvSpPr txBox="1"/>
          <p:nvPr/>
        </p:nvSpPr>
        <p:spPr>
          <a:xfrm>
            <a:off x="1487488" y="476672"/>
            <a:ext cx="9649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>
                <a:solidFill>
                  <a:srgbClr val="002060"/>
                </a:solidFill>
                <a:latin typeface="Lato Black" panose="020F0A02020204030203" pitchFamily="34" charset="-18"/>
              </a:rPr>
              <a:t>Finansowanie potrzeb finansowych  </a:t>
            </a:r>
          </a:p>
        </p:txBody>
      </p:sp>
    </p:spTree>
    <p:extLst>
      <p:ext uri="{BB962C8B-B14F-4D97-AF65-F5344CB8AC3E}">
        <p14:creationId xmlns:p14="http://schemas.microsoft.com/office/powerpoint/2010/main" val="10870303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>
            <a:extLst>
              <a:ext uri="{FF2B5EF4-FFF2-40B4-BE49-F238E27FC236}">
                <a16:creationId xmlns:a16="http://schemas.microsoft.com/office/drawing/2014/main" id="{BC8575F6-0D3F-4BDC-8378-E1F7EDA0F29B}"/>
              </a:ext>
            </a:extLst>
          </p:cNvPr>
          <p:cNvSpPr txBox="1"/>
          <p:nvPr/>
        </p:nvSpPr>
        <p:spPr>
          <a:xfrm>
            <a:off x="553088" y="479282"/>
            <a:ext cx="11017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Lato Black" panose="020F0A02020204030203" pitchFamily="34" charset="-18"/>
                <a:ea typeface="+mn-ea"/>
                <a:cs typeface="+mn-cs"/>
              </a:rPr>
              <a:t>JST otrzyma subwencję jeżeli potrzeby finansowe będą wyższe niż kwota zwiększenia dochodów z PIT i CIT</a:t>
            </a:r>
          </a:p>
        </p:txBody>
      </p:sp>
      <p:sp>
        <p:nvSpPr>
          <p:cNvPr id="8" name="Prostokąt 7">
            <a:extLst>
              <a:ext uri="{FF2B5EF4-FFF2-40B4-BE49-F238E27FC236}">
                <a16:creationId xmlns:a16="http://schemas.microsoft.com/office/drawing/2014/main" id="{74404107-94C9-4726-92DF-AD0727D31A51}"/>
              </a:ext>
            </a:extLst>
          </p:cNvPr>
          <p:cNvSpPr/>
          <p:nvPr/>
        </p:nvSpPr>
        <p:spPr>
          <a:xfrm>
            <a:off x="597684" y="1935033"/>
            <a:ext cx="2550923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Kwota zwiększenia PIT </a:t>
            </a:r>
            <a:b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CIT</a:t>
            </a:r>
          </a:p>
        </p:txBody>
      </p:sp>
      <p:sp>
        <p:nvSpPr>
          <p:cNvPr id="11" name="Prostokąt 10">
            <a:extLst>
              <a:ext uri="{FF2B5EF4-FFF2-40B4-BE49-F238E27FC236}">
                <a16:creationId xmlns:a16="http://schemas.microsoft.com/office/drawing/2014/main" id="{29E8E586-645C-4FB6-BF77-C6DA4B6F0AFA}"/>
              </a:ext>
            </a:extLst>
          </p:cNvPr>
          <p:cNvSpPr/>
          <p:nvPr/>
        </p:nvSpPr>
        <p:spPr>
          <a:xfrm>
            <a:off x="597684" y="3645025"/>
            <a:ext cx="2550923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>
                <a:solidFill>
                  <a:prstClr val="white"/>
                </a:solidFill>
                <a:latin typeface="Calibri" panose="020F0502020204030204"/>
              </a:rPr>
              <a:t>Kwota zwiększenia 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PIT </a:t>
            </a:r>
            <a:b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CIT</a:t>
            </a:r>
          </a:p>
        </p:txBody>
      </p:sp>
      <p:sp>
        <p:nvSpPr>
          <p:cNvPr id="12" name="Prostokąt 11">
            <a:extLst>
              <a:ext uri="{FF2B5EF4-FFF2-40B4-BE49-F238E27FC236}">
                <a16:creationId xmlns:a16="http://schemas.microsoft.com/office/drawing/2014/main" id="{FAFCED28-A3EF-4FD8-A9D6-D7858D12BDB4}"/>
              </a:ext>
            </a:extLst>
          </p:cNvPr>
          <p:cNvSpPr/>
          <p:nvPr/>
        </p:nvSpPr>
        <p:spPr>
          <a:xfrm>
            <a:off x="598771" y="2564903"/>
            <a:ext cx="2232248" cy="64807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POTRZEBY FINANSOWE</a:t>
            </a:r>
          </a:p>
        </p:txBody>
      </p:sp>
      <p:sp>
        <p:nvSpPr>
          <p:cNvPr id="13" name="Prostokąt 12">
            <a:extLst>
              <a:ext uri="{FF2B5EF4-FFF2-40B4-BE49-F238E27FC236}">
                <a16:creationId xmlns:a16="http://schemas.microsoft.com/office/drawing/2014/main" id="{041DA1FE-8575-4CA9-81EB-C1B1A8D98A8C}"/>
              </a:ext>
            </a:extLst>
          </p:cNvPr>
          <p:cNvSpPr/>
          <p:nvPr/>
        </p:nvSpPr>
        <p:spPr>
          <a:xfrm>
            <a:off x="597684" y="4293096"/>
            <a:ext cx="3338075" cy="64807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POTRZEBY FINANSOWE</a:t>
            </a:r>
            <a:endParaRPr kumimoji="0" lang="pl-P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Prostokąt 13">
            <a:extLst>
              <a:ext uri="{FF2B5EF4-FFF2-40B4-BE49-F238E27FC236}">
                <a16:creationId xmlns:a16="http://schemas.microsoft.com/office/drawing/2014/main" id="{286CF461-592E-489A-986F-1D49DAC30188}"/>
              </a:ext>
            </a:extLst>
          </p:cNvPr>
          <p:cNvSpPr/>
          <p:nvPr/>
        </p:nvSpPr>
        <p:spPr>
          <a:xfrm>
            <a:off x="3164596" y="3645025"/>
            <a:ext cx="771164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FFFF00"/>
              </a:highligh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334CA848-4B3D-45BE-BBA1-4B6027619ED7}"/>
              </a:ext>
            </a:extLst>
          </p:cNvPr>
          <p:cNvSpPr txBox="1"/>
          <p:nvPr/>
        </p:nvSpPr>
        <p:spPr>
          <a:xfrm>
            <a:off x="1309936" y="1378112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Naliczanie subwencji na przykładzie gminy</a:t>
            </a:r>
          </a:p>
        </p:txBody>
      </p:sp>
      <p:cxnSp>
        <p:nvCxnSpPr>
          <p:cNvPr id="17" name="Łącznik prosty ze strzałką 16">
            <a:extLst>
              <a:ext uri="{FF2B5EF4-FFF2-40B4-BE49-F238E27FC236}">
                <a16:creationId xmlns:a16="http://schemas.microsoft.com/office/drawing/2014/main" id="{A3CDB4F8-5EC4-4258-8366-1B6F6A571B82}"/>
              </a:ext>
            </a:extLst>
          </p:cNvPr>
          <p:cNvCxnSpPr>
            <a:cxnSpLocks/>
          </p:cNvCxnSpPr>
          <p:nvPr/>
        </p:nvCxnSpPr>
        <p:spPr>
          <a:xfrm flipH="1">
            <a:off x="3575720" y="3429000"/>
            <a:ext cx="376029" cy="43204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A592E006-59FC-40FB-BD95-7EC3655A61D2}"/>
              </a:ext>
            </a:extLst>
          </p:cNvPr>
          <p:cNvSpPr txBox="1"/>
          <p:nvPr/>
        </p:nvSpPr>
        <p:spPr>
          <a:xfrm>
            <a:off x="3951749" y="3123323"/>
            <a:ext cx="1568187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SUBWENCJA</a:t>
            </a: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BC0D3A92-A20A-4FBE-ADCC-9268DAEC7726}"/>
              </a:ext>
            </a:extLst>
          </p:cNvPr>
          <p:cNvSpPr txBox="1"/>
          <p:nvPr/>
        </p:nvSpPr>
        <p:spPr>
          <a:xfrm>
            <a:off x="4151784" y="1965609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I. Potrzeby finansowe niższe niż </a:t>
            </a:r>
            <a:r>
              <a:rPr lang="pl-PL" dirty="0">
                <a:solidFill>
                  <a:prstClr val="black"/>
                </a:solidFill>
                <a:latin typeface="Calibri" panose="020F0502020204030204"/>
              </a:rPr>
              <a:t>kwota zwiększenia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PIT i CIT   -   brak subwencji</a:t>
            </a:r>
          </a:p>
        </p:txBody>
      </p:sp>
      <p:sp>
        <p:nvSpPr>
          <p:cNvPr id="21" name="pole tekstowe 20">
            <a:extLst>
              <a:ext uri="{FF2B5EF4-FFF2-40B4-BE49-F238E27FC236}">
                <a16:creationId xmlns:a16="http://schemas.microsoft.com/office/drawing/2014/main" id="{6C23D1DC-16A0-4384-88E4-B98724C7DCA4}"/>
              </a:ext>
            </a:extLst>
          </p:cNvPr>
          <p:cNvSpPr txBox="1"/>
          <p:nvPr/>
        </p:nvSpPr>
        <p:spPr>
          <a:xfrm>
            <a:off x="4151784" y="3831431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II. Potrzeby finansowe wyższe niż </a:t>
            </a:r>
            <a:r>
              <a:rPr lang="pl-PL" dirty="0">
                <a:solidFill>
                  <a:prstClr val="black"/>
                </a:solidFill>
                <a:latin typeface="Calibri" panose="020F0502020204030204"/>
              </a:rPr>
              <a:t>kwota zwiększenia</a:t>
            </a:r>
            <a:r>
              <a:rPr kumimoji="0" lang="pl-P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PIT i CIT   -   wypłacana subwencja</a:t>
            </a:r>
          </a:p>
        </p:txBody>
      </p:sp>
      <p:sp>
        <p:nvSpPr>
          <p:cNvPr id="22" name="Prostokąt: zaokrąglone rogi 21">
            <a:extLst>
              <a:ext uri="{FF2B5EF4-FFF2-40B4-BE49-F238E27FC236}">
                <a16:creationId xmlns:a16="http://schemas.microsoft.com/office/drawing/2014/main" id="{24C7FA69-67AD-4FD4-82AA-41C5621CAF72}"/>
              </a:ext>
            </a:extLst>
          </p:cNvPr>
          <p:cNvSpPr/>
          <p:nvPr/>
        </p:nvSpPr>
        <p:spPr>
          <a:xfrm>
            <a:off x="8112224" y="1679612"/>
            <a:ext cx="3703475" cy="345638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 kolejnych latach w przypadku kiedy kwota zwiększenia dochodów podatkowych będzie niewystarczająca do pokrycia wzrostu potrzeb finansowych – </a:t>
            </a:r>
            <a:r>
              <a:rPr kumimoji="0" lang="pl-PL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będzie wypłacana subwencja</a:t>
            </a:r>
          </a:p>
        </p:txBody>
      </p:sp>
    </p:spTree>
    <p:extLst>
      <p:ext uri="{BB962C8B-B14F-4D97-AF65-F5344CB8AC3E}">
        <p14:creationId xmlns:p14="http://schemas.microsoft.com/office/powerpoint/2010/main" val="24885285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4A3E0917-2744-4609-A361-CCE28B8BE83E}"/>
              </a:ext>
            </a:extLst>
          </p:cNvPr>
          <p:cNvSpPr txBox="1"/>
          <p:nvPr/>
        </p:nvSpPr>
        <p:spPr>
          <a:xfrm>
            <a:off x="1199456" y="548680"/>
            <a:ext cx="10441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>
                <a:solidFill>
                  <a:srgbClr val="002060"/>
                </a:solidFill>
                <a:latin typeface="Lato Black" panose="020F0A02020204030203" pitchFamily="34" charset="-18"/>
              </a:rPr>
              <a:t>Zasadnicza zmiana struktury dochodów budżetów samorządowych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D0D14F4E-7ECB-4C4F-A32C-9A78DC0AEBDF}"/>
              </a:ext>
            </a:extLst>
          </p:cNvPr>
          <p:cNvSpPr txBox="1"/>
          <p:nvPr/>
        </p:nvSpPr>
        <p:spPr>
          <a:xfrm>
            <a:off x="3359696" y="1777171"/>
            <a:ext cx="6120680" cy="86177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pl-PL" dirty="0"/>
              <a:t>Relacja dochodów podatkowych PIT i CIT do subwencji ogólnej</a:t>
            </a:r>
          </a:p>
          <a:p>
            <a:pPr algn="ctr"/>
            <a:r>
              <a:rPr lang="pl-PL" sz="1400" dirty="0"/>
              <a:t>(na podstawie wstępnych danych na 2025 r.)</a:t>
            </a:r>
          </a:p>
          <a:p>
            <a:endParaRPr lang="pl-PL" dirty="0"/>
          </a:p>
        </p:txBody>
      </p:sp>
      <p:graphicFrame>
        <p:nvGraphicFramePr>
          <p:cNvPr id="4" name="Tabela 4">
            <a:extLst>
              <a:ext uri="{FF2B5EF4-FFF2-40B4-BE49-F238E27FC236}">
                <a16:creationId xmlns:a16="http://schemas.microsoft.com/office/drawing/2014/main" id="{5A39CA4B-3261-45C5-B568-91DA2F0F2F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766836"/>
              </p:ext>
            </p:extLst>
          </p:nvPr>
        </p:nvGraphicFramePr>
        <p:xfrm>
          <a:off x="2279576" y="2708920"/>
          <a:ext cx="8128000" cy="1265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766378175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755128183"/>
                    </a:ext>
                  </a:extLst>
                </a:gridCol>
              </a:tblGrid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OBECNIE (2025)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PROJEKT (2025)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0682415"/>
                  </a:ext>
                </a:extLst>
              </a:tr>
              <a:tr h="900100"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  <a:p>
                      <a:pPr algn="ctr"/>
                      <a:r>
                        <a:rPr lang="pl-PL" b="1" dirty="0"/>
                        <a:t> 48% / 52%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  <a:p>
                      <a:pPr algn="ctr"/>
                      <a:r>
                        <a:rPr lang="pl-PL" b="1" dirty="0"/>
                        <a:t>80% / 20%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92692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39130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0A41C8DD-8C59-45EE-9378-6E10FA02812A}"/>
              </a:ext>
            </a:extLst>
          </p:cNvPr>
          <p:cNvSpPr txBox="1"/>
          <p:nvPr/>
        </p:nvSpPr>
        <p:spPr>
          <a:xfrm>
            <a:off x="263352" y="108453"/>
            <a:ext cx="11521280" cy="653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800" b="1" dirty="0">
                <a:solidFill>
                  <a:schemeClr val="accent1">
                    <a:lumMod val="50000"/>
                  </a:schemeClr>
                </a:solidFill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Korekta zamożnościowa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83D28D11-4BD9-491C-8297-5C288662A454}"/>
              </a:ext>
            </a:extLst>
          </p:cNvPr>
          <p:cNvSpPr txBox="1"/>
          <p:nvPr/>
        </p:nvSpPr>
        <p:spPr>
          <a:xfrm>
            <a:off x="695400" y="876314"/>
            <a:ext cx="3600400" cy="1924886"/>
          </a:xfrm>
          <a:prstGeom prst="rect">
            <a:avLst/>
          </a:prstGeom>
          <a:scene3d>
            <a:camera prst="perspectiveRight">
              <a:rot lat="0" lon="0" rev="0"/>
            </a:camera>
            <a:lightRig rig="glow" dir="t"/>
          </a:scene3d>
          <a:sp3d prstMaterial="dkEdge">
            <a:bevelT w="25400"/>
            <a:bevelB w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Jeżeli wskaźnik zamożności danej JST jest większy od </a:t>
            </a:r>
            <a:r>
              <a:rPr lang="pl-PL" sz="16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120%</a:t>
            </a:r>
            <a:r>
              <a:rPr lang="pl-PL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wskaźnika zamożności danej kategorii JST, to korekta </a:t>
            </a:r>
            <a:r>
              <a:rPr lang="pl-PL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zamożnościowa</a:t>
            </a:r>
            <a:r>
              <a:rPr lang="pl-PL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wyniesie</a:t>
            </a:r>
            <a:r>
              <a:rPr lang="pl-PL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16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50% -70</a:t>
            </a:r>
            <a:r>
              <a:rPr lang="pl-PL" sz="1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%</a:t>
            </a:r>
            <a:r>
              <a:rPr lang="pl-PL" sz="16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nadwyżki wskaźnika zamożności danej JST ponad 120% wskaźnika zamożności danej kategorii JST.</a:t>
            </a:r>
            <a:endParaRPr lang="pl-PL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0575F11B-8596-431B-9738-1B87775A67D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40213506"/>
              </p:ext>
            </p:extLst>
          </p:nvPr>
        </p:nvGraphicFramePr>
        <p:xfrm>
          <a:off x="3647728" y="971541"/>
          <a:ext cx="9073008" cy="5169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pole tekstowe 7">
            <a:extLst>
              <a:ext uri="{FF2B5EF4-FFF2-40B4-BE49-F238E27FC236}">
                <a16:creationId xmlns:a16="http://schemas.microsoft.com/office/drawing/2014/main" id="{E8C4E96E-1E9E-41E2-B982-6A739B40753C}"/>
              </a:ext>
            </a:extLst>
          </p:cNvPr>
          <p:cNvSpPr txBox="1"/>
          <p:nvPr/>
        </p:nvSpPr>
        <p:spPr>
          <a:xfrm>
            <a:off x="1316469" y="5097997"/>
            <a:ext cx="2286254" cy="584775"/>
          </a:xfrm>
          <a:prstGeom prst="rect">
            <a:avLst/>
          </a:prstGeom>
          <a:ln/>
          <a:scene3d>
            <a:camera prst="orthographicFront">
              <a:rot lat="0" lon="0" rev="0"/>
            </a:camera>
            <a:lightRig rig="threePt" dir="t"/>
          </a:scene3d>
          <a:sp3d prstMaterial="dkEdge">
            <a:bevelT w="25400" h="101600"/>
            <a:bevelB w="3175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l-PL" sz="1600" b="1" dirty="0">
                <a:solidFill>
                  <a:schemeClr val="accent2">
                    <a:lumMod val="50000"/>
                  </a:schemeClr>
                </a:solidFill>
              </a:rPr>
              <a:t>Nowy system korekty łagodniejszy niż obecny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5E2E214E-8E5D-4C92-B817-6EB063094BEF}"/>
              </a:ext>
            </a:extLst>
          </p:cNvPr>
          <p:cNvSpPr txBox="1"/>
          <p:nvPr/>
        </p:nvSpPr>
        <p:spPr>
          <a:xfrm>
            <a:off x="704250" y="3556260"/>
            <a:ext cx="3600400" cy="1323439"/>
          </a:xfrm>
          <a:prstGeom prst="rect">
            <a:avLst/>
          </a:prstGeom>
          <a:gradFill>
            <a:gsLst>
              <a:gs pos="0">
                <a:schemeClr val="accent4">
                  <a:lumMod val="50000"/>
                </a:schemeClr>
              </a:gs>
              <a:gs pos="50000">
                <a:schemeClr val="accent4">
                  <a:lumMod val="75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</a:gradFill>
          <a:ln/>
          <a:scene3d>
            <a:camera prst="orthographicFront">
              <a:rot lat="0" lon="0" rev="0"/>
            </a:camera>
            <a:lightRig rig="threePt" dir="t"/>
          </a:scene3d>
          <a:sp3d prstMaterial="dkEdge">
            <a:bevelT w="25400" h="101600"/>
            <a:bevelB w="3175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l-PL" sz="1600" b="1" dirty="0">
                <a:solidFill>
                  <a:schemeClr val="tx2">
                    <a:lumMod val="50000"/>
                  </a:schemeClr>
                </a:solidFill>
              </a:rPr>
              <a:t>JST nie będą dokonywać wpłat Janosikowego! Korekta zamożności dokonywana będzie poprzez obniżenie kwoty zwiększonych dochodów z PIT i CIT.</a:t>
            </a:r>
          </a:p>
        </p:txBody>
      </p:sp>
    </p:spTree>
    <p:extLst>
      <p:ext uri="{BB962C8B-B14F-4D97-AF65-F5344CB8AC3E}">
        <p14:creationId xmlns:p14="http://schemas.microsoft.com/office/powerpoint/2010/main" val="1742904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4B07AE89-6048-4B64-9883-F65FECA0540F}"/>
              </a:ext>
            </a:extLst>
          </p:cNvPr>
          <p:cNvSpPr txBox="1"/>
          <p:nvPr/>
        </p:nvSpPr>
        <p:spPr>
          <a:xfrm>
            <a:off x="1991544" y="2060848"/>
            <a:ext cx="7920880" cy="86177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32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Wzmocnienie finansów JST </a:t>
            </a:r>
            <a:r>
              <a:rPr lang="pl-PL" sz="20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 </a:t>
            </a:r>
            <a:endParaRPr lang="pl-PL" sz="2000" b="1" kern="1200" dirty="0">
              <a:solidFill>
                <a:srgbClr val="0070C0"/>
              </a:solidFill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551954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ole tekstowe 15">
            <a:extLst>
              <a:ext uri="{FF2B5EF4-FFF2-40B4-BE49-F238E27FC236}">
                <a16:creationId xmlns:a16="http://schemas.microsoft.com/office/drawing/2014/main" id="{CCD7634C-12D9-4D26-B01A-C629B375F7A8}"/>
              </a:ext>
            </a:extLst>
          </p:cNvPr>
          <p:cNvSpPr txBox="1"/>
          <p:nvPr/>
        </p:nvSpPr>
        <p:spPr>
          <a:xfrm>
            <a:off x="587388" y="332656"/>
            <a:ext cx="11017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rgbClr val="002060"/>
                </a:solidFill>
                <a:latin typeface="Lato Black" panose="020F0A02020204030203" pitchFamily="34" charset="-18"/>
              </a:rPr>
              <a:t>Porównanie proponowanego systemu w 2025 r. i obecnego systemu w 2024 r.</a:t>
            </a:r>
          </a:p>
        </p:txBody>
      </p:sp>
      <p:sp>
        <p:nvSpPr>
          <p:cNvPr id="18" name="pole tekstowe 17">
            <a:extLst>
              <a:ext uri="{FF2B5EF4-FFF2-40B4-BE49-F238E27FC236}">
                <a16:creationId xmlns:a16="http://schemas.microsoft.com/office/drawing/2014/main" id="{902142F3-13C4-49E9-95FF-2D6A63C2B2F2}"/>
              </a:ext>
            </a:extLst>
          </p:cNvPr>
          <p:cNvSpPr txBox="1"/>
          <p:nvPr/>
        </p:nvSpPr>
        <p:spPr>
          <a:xfrm>
            <a:off x="6600056" y="74439"/>
            <a:ext cx="4749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b="1" dirty="0"/>
              <a:t>          Wyliczenia szacunkowe na podstawie wstępnych danych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1C2FF5D2-8BFB-41CD-B097-0DFEB9D83B9E}"/>
              </a:ext>
            </a:extLst>
          </p:cNvPr>
          <p:cNvSpPr txBox="1"/>
          <p:nvPr/>
        </p:nvSpPr>
        <p:spPr>
          <a:xfrm>
            <a:off x="587388" y="4941168"/>
            <a:ext cx="10441160" cy="646331"/>
          </a:xfrm>
          <a:prstGeom prst="rect">
            <a:avLst/>
          </a:prstGeom>
          <a:noFill/>
          <a:ln>
            <a:solidFill>
              <a:srgbClr val="5B9BD5">
                <a:tint val="40000"/>
                <a:hueOff val="0"/>
                <a:satOff val="0"/>
                <a:lumOff val="0"/>
              </a:srgbClr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dirty="0">
                <a:solidFill>
                  <a:srgbClr val="002060"/>
                </a:solidFill>
              </a:rPr>
              <a:t>W projektowanym systemie: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200" dirty="0">
                <a:solidFill>
                  <a:srgbClr val="002060"/>
                </a:solidFill>
              </a:rPr>
              <a:t>Założono, że potrzeby oświatowe w projektowanym systemie w 2025 r. są równe sumie: subwencji oświatowej z 2024 r. i dotacji przedszkolnej z 2024 r. dla każdej JST</a:t>
            </a:r>
          </a:p>
        </p:txBody>
      </p:sp>
      <p:sp>
        <p:nvSpPr>
          <p:cNvPr id="23" name="pole tekstowe 22">
            <a:extLst>
              <a:ext uri="{FF2B5EF4-FFF2-40B4-BE49-F238E27FC236}">
                <a16:creationId xmlns:a16="http://schemas.microsoft.com/office/drawing/2014/main" id="{DC38407A-D298-42B1-9128-4640AB3C15AF}"/>
              </a:ext>
            </a:extLst>
          </p:cNvPr>
          <p:cNvSpPr txBox="1"/>
          <p:nvPr/>
        </p:nvSpPr>
        <p:spPr>
          <a:xfrm>
            <a:off x="10920536" y="680700"/>
            <a:ext cx="8574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b="1" dirty="0"/>
              <a:t>w mld zł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53799180-0138-4DF3-A09D-23FE6C590AA0}"/>
              </a:ext>
            </a:extLst>
          </p:cNvPr>
          <p:cNvSpPr txBox="1"/>
          <p:nvPr/>
        </p:nvSpPr>
        <p:spPr>
          <a:xfrm>
            <a:off x="479376" y="4581128"/>
            <a:ext cx="110161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000" i="1" dirty="0"/>
              <a:t>uwzględniono rezerwę 320 mln zł na drogi w województwach</a:t>
            </a:r>
          </a:p>
          <a:p>
            <a:r>
              <a:rPr lang="pl-PL" sz="10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**</a:t>
            </a:r>
            <a:r>
              <a:rPr lang="pl-PL" sz="1000" b="0" i="1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bez korekt z PIT i CIT za lata poprzednie</a:t>
            </a:r>
            <a:endParaRPr lang="pl-PL" sz="1000" i="1" dirty="0"/>
          </a:p>
        </p:txBody>
      </p:sp>
      <p:graphicFrame>
        <p:nvGraphicFramePr>
          <p:cNvPr id="9" name="Tabela 8">
            <a:extLst>
              <a:ext uri="{FF2B5EF4-FFF2-40B4-BE49-F238E27FC236}">
                <a16:creationId xmlns:a16="http://schemas.microsoft.com/office/drawing/2014/main" id="{6997A17B-879B-4427-97D7-667629A878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8613905"/>
              </p:ext>
            </p:extLst>
          </p:nvPr>
        </p:nvGraphicFramePr>
        <p:xfrm>
          <a:off x="1055440" y="1457958"/>
          <a:ext cx="9654865" cy="2711065"/>
        </p:xfrm>
        <a:graphic>
          <a:graphicData uri="http://schemas.openxmlformats.org/drawingml/2006/table">
            <a:tbl>
              <a:tblPr/>
              <a:tblGrid>
                <a:gridCol w="1631409">
                  <a:extLst>
                    <a:ext uri="{9D8B030D-6E8A-4147-A177-3AD203B41FA5}">
                      <a16:colId xmlns:a16="http://schemas.microsoft.com/office/drawing/2014/main" val="1939733471"/>
                    </a:ext>
                  </a:extLst>
                </a:gridCol>
                <a:gridCol w="807785">
                  <a:extLst>
                    <a:ext uri="{9D8B030D-6E8A-4147-A177-3AD203B41FA5}">
                      <a16:colId xmlns:a16="http://schemas.microsoft.com/office/drawing/2014/main" val="1897730114"/>
                    </a:ext>
                  </a:extLst>
                </a:gridCol>
                <a:gridCol w="807785">
                  <a:extLst>
                    <a:ext uri="{9D8B030D-6E8A-4147-A177-3AD203B41FA5}">
                      <a16:colId xmlns:a16="http://schemas.microsoft.com/office/drawing/2014/main" val="2086413702"/>
                    </a:ext>
                  </a:extLst>
                </a:gridCol>
                <a:gridCol w="807785">
                  <a:extLst>
                    <a:ext uri="{9D8B030D-6E8A-4147-A177-3AD203B41FA5}">
                      <a16:colId xmlns:a16="http://schemas.microsoft.com/office/drawing/2014/main" val="281203886"/>
                    </a:ext>
                  </a:extLst>
                </a:gridCol>
                <a:gridCol w="807785">
                  <a:extLst>
                    <a:ext uri="{9D8B030D-6E8A-4147-A177-3AD203B41FA5}">
                      <a16:colId xmlns:a16="http://schemas.microsoft.com/office/drawing/2014/main" val="1258884627"/>
                    </a:ext>
                  </a:extLst>
                </a:gridCol>
                <a:gridCol w="807785">
                  <a:extLst>
                    <a:ext uri="{9D8B030D-6E8A-4147-A177-3AD203B41FA5}">
                      <a16:colId xmlns:a16="http://schemas.microsoft.com/office/drawing/2014/main" val="2404294586"/>
                    </a:ext>
                  </a:extLst>
                </a:gridCol>
                <a:gridCol w="807785">
                  <a:extLst>
                    <a:ext uri="{9D8B030D-6E8A-4147-A177-3AD203B41FA5}">
                      <a16:colId xmlns:a16="http://schemas.microsoft.com/office/drawing/2014/main" val="4112259101"/>
                    </a:ext>
                  </a:extLst>
                </a:gridCol>
                <a:gridCol w="807785">
                  <a:extLst>
                    <a:ext uri="{9D8B030D-6E8A-4147-A177-3AD203B41FA5}">
                      <a16:colId xmlns:a16="http://schemas.microsoft.com/office/drawing/2014/main" val="3403695977"/>
                    </a:ext>
                  </a:extLst>
                </a:gridCol>
                <a:gridCol w="807785">
                  <a:extLst>
                    <a:ext uri="{9D8B030D-6E8A-4147-A177-3AD203B41FA5}">
                      <a16:colId xmlns:a16="http://schemas.microsoft.com/office/drawing/2014/main" val="83576861"/>
                    </a:ext>
                  </a:extLst>
                </a:gridCol>
                <a:gridCol w="807785">
                  <a:extLst>
                    <a:ext uri="{9D8B030D-6E8A-4147-A177-3AD203B41FA5}">
                      <a16:colId xmlns:a16="http://schemas.microsoft.com/office/drawing/2014/main" val="3683319955"/>
                    </a:ext>
                  </a:extLst>
                </a:gridCol>
                <a:gridCol w="712751">
                  <a:extLst>
                    <a:ext uri="{9D8B030D-6E8A-4147-A177-3AD203B41FA5}">
                      <a16:colId xmlns:a16="http://schemas.microsoft.com/office/drawing/2014/main" val="2841562512"/>
                    </a:ext>
                  </a:extLst>
                </a:gridCol>
                <a:gridCol w="40640">
                  <a:extLst>
                    <a:ext uri="{9D8B030D-6E8A-4147-A177-3AD203B41FA5}">
                      <a16:colId xmlns:a16="http://schemas.microsoft.com/office/drawing/2014/main" val="1169917839"/>
                    </a:ext>
                  </a:extLst>
                </a:gridCol>
              </a:tblGrid>
              <a:tr h="387295">
                <a:tc>
                  <a:txBody>
                    <a:bodyPr/>
                    <a:lstStyle/>
                    <a:p>
                      <a:pPr algn="l" fontAlgn="b"/>
                      <a:endParaRPr lang="pl-PL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obecny system w 2024 r.**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projektowany system w 2025 r.**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l-PL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różnice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7381422"/>
                  </a:ext>
                </a:extLst>
              </a:tr>
              <a:tr h="387295">
                <a:tc>
                  <a:txBody>
                    <a:bodyPr/>
                    <a:lstStyle/>
                    <a:p>
                      <a:pPr algn="l" fontAlgn="b"/>
                      <a:endParaRPr lang="pl-PL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PIT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CIT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subwencja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wpłaty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RAZEM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PIT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CIT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subwencja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RAZEM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mld zł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593375"/>
                  </a:ext>
                </a:extLst>
              </a:tr>
              <a:tr h="387295">
                <a:tc>
                  <a:txBody>
                    <a:bodyPr/>
                    <a:lstStyle/>
                    <a:p>
                      <a:pPr algn="l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gminy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-0,4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86,8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73,2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96,6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pl-PL" sz="1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2622109"/>
                  </a:ext>
                </a:extLst>
              </a:tr>
              <a:tr h="387295">
                <a:tc>
                  <a:txBody>
                    <a:bodyPr/>
                    <a:lstStyle/>
                    <a:p>
                      <a:pPr algn="l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miasta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-2,7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69,1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61,4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80,2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pl-PL" sz="1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3219353"/>
                  </a:ext>
                </a:extLst>
              </a:tr>
              <a:tr h="387295">
                <a:tc>
                  <a:txBody>
                    <a:bodyPr/>
                    <a:lstStyle/>
                    <a:p>
                      <a:pPr algn="l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powiaty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-0,4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pl-PL" sz="1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8530730"/>
                  </a:ext>
                </a:extLst>
              </a:tr>
              <a:tr h="387295">
                <a:tc>
                  <a:txBody>
                    <a:bodyPr/>
                    <a:lstStyle/>
                    <a:p>
                      <a:pPr algn="l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województwa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-1,4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pl-PL" sz="1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2492242"/>
                  </a:ext>
                </a:extLst>
              </a:tr>
              <a:tr h="387295">
                <a:tc>
                  <a:txBody>
                    <a:bodyPr/>
                    <a:lstStyle/>
                    <a:p>
                      <a:pPr algn="l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RAZEM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70,8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120,2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-4,9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209,6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155,2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236,4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pl-PL" sz="1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9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36145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00833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ole tekstowe 14">
            <a:extLst>
              <a:ext uri="{FF2B5EF4-FFF2-40B4-BE49-F238E27FC236}">
                <a16:creationId xmlns:a16="http://schemas.microsoft.com/office/drawing/2014/main" id="{F288C558-5616-4FAE-B330-01CEC23EABDC}"/>
              </a:ext>
            </a:extLst>
          </p:cNvPr>
          <p:cNvSpPr txBox="1"/>
          <p:nvPr/>
        </p:nvSpPr>
        <p:spPr>
          <a:xfrm>
            <a:off x="767408" y="382160"/>
            <a:ext cx="1087320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Lato Black" panose="020F0A02020204030203" pitchFamily="34" charset="-18"/>
                <a:ea typeface="+mn-ea"/>
                <a:cs typeface="+mn-cs"/>
              </a:rPr>
              <a:t>1%-owa rezerwa dochodów dla JST</a:t>
            </a:r>
          </a:p>
        </p:txBody>
      </p:sp>
      <p:graphicFrame>
        <p:nvGraphicFramePr>
          <p:cNvPr id="16" name="Symbol zastępczy zawartości 10">
            <a:extLst>
              <a:ext uri="{FF2B5EF4-FFF2-40B4-BE49-F238E27FC236}">
                <a16:creationId xmlns:a16="http://schemas.microsoft.com/office/drawing/2014/main" id="{5D53C45F-BF53-41AF-A83B-F4E69CC860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330318"/>
              </p:ext>
            </p:extLst>
          </p:nvPr>
        </p:nvGraphicFramePr>
        <p:xfrm>
          <a:off x="908166" y="1233287"/>
          <a:ext cx="10732450" cy="4598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777867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>
            <a:extLst>
              <a:ext uri="{FF2B5EF4-FFF2-40B4-BE49-F238E27FC236}">
                <a16:creationId xmlns:a16="http://schemas.microsoft.com/office/drawing/2014/main" id="{7FA0BE81-5F58-2D92-F978-7E07DFAEF7C8}"/>
              </a:ext>
            </a:extLst>
          </p:cNvPr>
          <p:cNvSpPr txBox="1"/>
          <p:nvPr/>
        </p:nvSpPr>
        <p:spPr>
          <a:xfrm>
            <a:off x="1183541" y="2453128"/>
            <a:ext cx="77288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Black" panose="020F0A02020204030203" pitchFamily="34" charset="-18"/>
                <a:ea typeface="Open Sans Extrabold" panose="020B0606030504020204" pitchFamily="34" charset="0"/>
                <a:cs typeface="Open Sans Extrabold" panose="020B0606030504020204" pitchFamily="34" charset="0"/>
              </a:rPr>
              <a:t>Dziękuję </a:t>
            </a:r>
            <a:r>
              <a:rPr kumimoji="0" lang="pl-PL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 pitchFamily="34" charset="-18"/>
                <a:ea typeface="Open Sans" panose="020B0606030504020204" pitchFamily="34" charset="0"/>
                <a:cs typeface="Open Sans" panose="020B0606030504020204" pitchFamily="34" charset="0"/>
              </a:rPr>
              <a:t>za uwagę</a:t>
            </a:r>
          </a:p>
        </p:txBody>
      </p:sp>
    </p:spTree>
    <p:extLst>
      <p:ext uri="{BB962C8B-B14F-4D97-AF65-F5344CB8AC3E}">
        <p14:creationId xmlns:p14="http://schemas.microsoft.com/office/powerpoint/2010/main" val="1450048179"/>
      </p:ext>
    </p:extLst>
  </p:cSld>
  <p:clrMapOvr>
    <a:masterClrMapping/>
  </p:clrMapOvr>
</p:sld>
</file>

<file path=ppt/theme/theme1.xml><?xml version="1.0" encoding="utf-8"?>
<a:theme xmlns:a="http://schemas.openxmlformats.org/drawingml/2006/main" name="1_MFKAS_Godło_PL_Start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FKAS_Godło_PL_Start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MFKAS_Godło_PL_Start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MFKAS_Godło_PL_Start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MFKAS_Godło_PL_Start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6_MFKAS_Godło_PL_Srodek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7_MFKAS_Godło_PL_koniec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8_MFKAS_Godło_PL_koniec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9_MFKAS_Godło_PL_koniec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0_MFKAS_Godło_PL_koniec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1_MFKAS_Godło_PL_koniec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4937</TotalTime>
  <Words>2739</Words>
  <Application>Microsoft Office PowerPoint</Application>
  <PresentationFormat>Panoramiczny</PresentationFormat>
  <Paragraphs>479</Paragraphs>
  <Slides>31</Slides>
  <Notes>13</Notes>
  <HiddenSlides>0</HiddenSlides>
  <MMClips>0</MMClips>
  <ScaleCrop>false</ScaleCrop>
  <HeadingPairs>
    <vt:vector size="8" baseType="variant">
      <vt:variant>
        <vt:lpstr>Używane czcionki</vt:lpstr>
      </vt:variant>
      <vt:variant>
        <vt:i4>11</vt:i4>
      </vt:variant>
      <vt:variant>
        <vt:lpstr>Motyw</vt:lpstr>
      </vt:variant>
      <vt:variant>
        <vt:i4>11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31</vt:i4>
      </vt:variant>
    </vt:vector>
  </HeadingPairs>
  <TitlesOfParts>
    <vt:vector size="54" baseType="lpstr">
      <vt:lpstr>Arial</vt:lpstr>
      <vt:lpstr>Calibri</vt:lpstr>
      <vt:lpstr>Cambria Math</vt:lpstr>
      <vt:lpstr>Consolas</vt:lpstr>
      <vt:lpstr>Gill Sans MT</vt:lpstr>
      <vt:lpstr>Lato</vt:lpstr>
      <vt:lpstr>Lato Black</vt:lpstr>
      <vt:lpstr>Montserrat</vt:lpstr>
      <vt:lpstr>Symbol</vt:lpstr>
      <vt:lpstr>Times</vt:lpstr>
      <vt:lpstr>Wingdings</vt:lpstr>
      <vt:lpstr>1_MFKAS_Godło_PL_Start</vt:lpstr>
      <vt:lpstr>2_MFKAS_Godło_PL_Start</vt:lpstr>
      <vt:lpstr>3_MFKAS_Godło_PL_Start</vt:lpstr>
      <vt:lpstr>4_MFKAS_Godło_PL_Start</vt:lpstr>
      <vt:lpstr>5_MFKAS_Godło_PL_Start</vt:lpstr>
      <vt:lpstr>6_MFKAS_Godło_PL_Srodek</vt:lpstr>
      <vt:lpstr>7_MFKAS_Godło_PL_koniec</vt:lpstr>
      <vt:lpstr>8_MFKAS_Godło_PL_koniec</vt:lpstr>
      <vt:lpstr>9_MFKAS_Godło_PL_koniec</vt:lpstr>
      <vt:lpstr>10_MFKAS_Godło_PL_koniec</vt:lpstr>
      <vt:lpstr>11_MFKAS_Godło_PL_koniec</vt:lpstr>
      <vt:lpstr>Worksheet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Ministerstwo Finansów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Waluchowski Jakub</dc:creator>
  <cp:lastModifiedBy>Wiewióra Marek</cp:lastModifiedBy>
  <cp:revision>312</cp:revision>
  <cp:lastPrinted>2024-05-06T11:19:21Z</cp:lastPrinted>
  <dcterms:created xsi:type="dcterms:W3CDTF">2022-12-12T12:52:00Z</dcterms:created>
  <dcterms:modified xsi:type="dcterms:W3CDTF">2024-05-06T12:20:02Z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FCATEGORY">
    <vt:lpwstr>InformacjePrzeznaczoneWylacznieDoUzytkuWewnetrznego</vt:lpwstr>
  </property>
  <property fmtid="{D5CDD505-2E9C-101B-9397-08002B2CF9AE}" pid="3" name="MFClassifiedBy">
    <vt:lpwstr>UxC4dwLulzfINJ8nQH+xvX5LNGipWa4BRSZhPgxsCvnrXlWiiUskJFf1AWiRRQepMa1FSHUJev73RZglglDntQ==</vt:lpwstr>
  </property>
  <property fmtid="{D5CDD505-2E9C-101B-9397-08002B2CF9AE}" pid="4" name="MFClassificationDate">
    <vt:lpwstr>2022-12-12T14:34:47.5865267+01:00</vt:lpwstr>
  </property>
  <property fmtid="{D5CDD505-2E9C-101B-9397-08002B2CF9AE}" pid="5" name="MFClassifiedBySID">
    <vt:lpwstr>UxC4dwLulzfINJ8nQH+xvX5LNGipWa4BRSZhPgxsCvm42mrIC/DSDv0ggS+FjUN/2v1BBotkLlY5aAiEhoi6uWOQjDXbca9l4pMk7hYqkEZ/txrvi5r1yDiZ7bsao6g1</vt:lpwstr>
  </property>
  <property fmtid="{D5CDD505-2E9C-101B-9397-08002B2CF9AE}" pid="6" name="MFGRNItemId">
    <vt:lpwstr>GRN-32067ed9-09ec-4d18-bc9c-9895c26ea8ce</vt:lpwstr>
  </property>
  <property fmtid="{D5CDD505-2E9C-101B-9397-08002B2CF9AE}" pid="7" name="MFHash">
    <vt:lpwstr>AJ5IkJ/YP6u9W4a1i020EbZI0ypsZx0jfnkNn/d3+Fk=</vt:lpwstr>
  </property>
  <property fmtid="{D5CDD505-2E9C-101B-9397-08002B2CF9AE}" pid="8" name="MFVisualMarkingsSettings">
    <vt:lpwstr>HeaderAlignment=1;FooterAlignment=1</vt:lpwstr>
  </property>
  <property fmtid="{D5CDD505-2E9C-101B-9397-08002B2CF9AE}" pid="9" name="DLPManualFileClassification">
    <vt:lpwstr>{5fdfc941-3fcf-4a5b-87be-4848800d39d0}</vt:lpwstr>
  </property>
  <property fmtid="{D5CDD505-2E9C-101B-9397-08002B2CF9AE}" pid="10" name="MFRefresh">
    <vt:lpwstr>False</vt:lpwstr>
  </property>
</Properties>
</file>